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3"/>
    <p:sldId id="291" r:id="rId4"/>
    <p:sldId id="292" r:id="rId5"/>
    <p:sldId id="288" r:id="rId6"/>
    <p:sldId id="294" r:id="rId7"/>
    <p:sldId id="295" r:id="rId8"/>
    <p:sldId id="300" r:id="rId10"/>
    <p:sldId id="304" r:id="rId11"/>
    <p:sldId id="308" r:id="rId12"/>
    <p:sldId id="309" r:id="rId13"/>
    <p:sldId id="310" r:id="rId14"/>
    <p:sldId id="299" r:id="rId15"/>
    <p:sldId id="318" r:id="rId16"/>
    <p:sldId id="319" r:id="rId17"/>
    <p:sldId id="320" r:id="rId18"/>
    <p:sldId id="321" r:id="rId19"/>
    <p:sldId id="322" r:id="rId20"/>
    <p:sldId id="323" r:id="rId21"/>
    <p:sldId id="324" r:id="rId22"/>
    <p:sldId id="316" r:id="rId23"/>
    <p:sldId id="312" r:id="rId24"/>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8" autoAdjust="0"/>
    <p:restoredTop sz="88496" autoAdjust="0"/>
  </p:normalViewPr>
  <p:slideViewPr>
    <p:cSldViewPr snapToGrid="0" snapToObjects="1">
      <p:cViewPr>
        <p:scale>
          <a:sx n="90" d="100"/>
          <a:sy n="90" d="100"/>
        </p:scale>
        <p:origin x="-720"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FAEC93-0966-4BA5-BCEC-5F751F78C6E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4638F-5815-4322-A94F-47E7F2797CE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EE5A764-BECD-BA4D-AF1B-DEF11A6C70F4}"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944638F-5815-4322-A94F-47E7F2797CE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944638F-5815-4322-A94F-47E7F2797CE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944638F-5815-4322-A94F-47E7F2797CE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EE5A764-BECD-BA4D-AF1B-DEF11A6C70F4}"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812069EC-D4F8-9844-A35E-BA359E67DE70}"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DF41142-C839-1645-BACD-777D528A5DCB}"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12069EC-D4F8-9844-A35E-BA359E67DE70}"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DF41142-C839-1645-BACD-777D528A5DCB}"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12069EC-D4F8-9844-A35E-BA359E67DE70}"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DF41142-C839-1645-BACD-777D528A5DCB}"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812069EC-D4F8-9844-A35E-BA359E67DE70}"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DF41142-C839-1645-BACD-777D528A5DCB}"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endParaRPr kumimoji="1" lang="zh-CN" altLang="en-US" smtClean="0"/>
          </a:p>
        </p:txBody>
      </p:sp>
      <p:sp>
        <p:nvSpPr>
          <p:cNvPr id="4" name="日期占位符 3"/>
          <p:cNvSpPr>
            <a:spLocks noGrp="1"/>
          </p:cNvSpPr>
          <p:nvPr>
            <p:ph type="dt" sz="half" idx="10"/>
          </p:nvPr>
        </p:nvSpPr>
        <p:spPr/>
        <p:txBody>
          <a:bodyPr/>
          <a:lstStyle/>
          <a:p>
            <a:fld id="{812069EC-D4F8-9844-A35E-BA359E67DE70}"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DF41142-C839-1645-BACD-777D528A5DCB}"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812069EC-D4F8-9844-A35E-BA359E67DE70}"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DF41142-C839-1645-BACD-777D528A5DCB}"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endParaRPr kumimoji="1"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endParaRPr kumimoji="1"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812069EC-D4F8-9844-A35E-BA359E67DE70}"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BDF41142-C839-1645-BACD-777D528A5DCB}"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812069EC-D4F8-9844-A35E-BA359E67DE70}"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BDF41142-C839-1645-BACD-777D528A5DCB}"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12069EC-D4F8-9844-A35E-BA359E67DE70}"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BDF41142-C839-1645-BACD-777D528A5DCB}"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endParaRPr kumimoji="1" lang="zh-CN" altLang="en-US" smtClean="0"/>
          </a:p>
        </p:txBody>
      </p:sp>
      <p:sp>
        <p:nvSpPr>
          <p:cNvPr id="5" name="日期占位符 4"/>
          <p:cNvSpPr>
            <a:spLocks noGrp="1"/>
          </p:cNvSpPr>
          <p:nvPr>
            <p:ph type="dt" sz="half" idx="10"/>
          </p:nvPr>
        </p:nvSpPr>
        <p:spPr/>
        <p:txBody>
          <a:bodyPr/>
          <a:lstStyle/>
          <a:p>
            <a:fld id="{812069EC-D4F8-9844-A35E-BA359E67DE70}"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DF41142-C839-1645-BACD-777D528A5DCB}"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endParaRPr kumimoji="1" lang="zh-CN" altLang="en-US" smtClean="0"/>
          </a:p>
        </p:txBody>
      </p:sp>
      <p:sp>
        <p:nvSpPr>
          <p:cNvPr id="5" name="日期占位符 4"/>
          <p:cNvSpPr>
            <a:spLocks noGrp="1"/>
          </p:cNvSpPr>
          <p:nvPr>
            <p:ph type="dt" sz="half" idx="10"/>
          </p:nvPr>
        </p:nvSpPr>
        <p:spPr/>
        <p:txBody>
          <a:bodyPr/>
          <a:lstStyle/>
          <a:p>
            <a:fld id="{812069EC-D4F8-9844-A35E-BA359E67DE70}"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DF41142-C839-1645-BACD-777D528A5DCB}"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endParaRPr kumimoji="1" lang="zh-CN" altLang="en-US" smtClean="0"/>
          </a:p>
          <a:p>
            <a:pPr lvl="1"/>
            <a:r>
              <a:rPr kumimoji="1" lang="zh-CN" altLang="en-US" smtClean="0"/>
              <a:t>二级</a:t>
            </a:r>
            <a:endParaRPr kumimoji="1" lang="zh-CN" altLang="en-US" smtClean="0"/>
          </a:p>
          <a:p>
            <a:pPr lvl="2"/>
            <a:r>
              <a:rPr kumimoji="1" lang="zh-CN" altLang="en-US" smtClean="0"/>
              <a:t>三级</a:t>
            </a:r>
            <a:endParaRPr kumimoji="1" lang="zh-CN" altLang="en-US" smtClean="0"/>
          </a:p>
          <a:p>
            <a:pPr lvl="3"/>
            <a:r>
              <a:rPr kumimoji="1" lang="zh-CN" altLang="en-US" smtClean="0"/>
              <a:t>四级</a:t>
            </a:r>
            <a:endParaRPr kumimoji="1" lang="zh-CN" altLang="en-US" smtClean="0"/>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069EC-D4F8-9844-A35E-BA359E67DE70}" type="datetimeFigureOut">
              <a:rPr kumimoji="1" lang="zh-CN" altLang="en-US" smtClean="0"/>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41142-C839-1645-BACD-777D528A5DCB}"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linksbooks.artron.net/" TargetMode="Externa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mailto:yssc@artron.net" TargetMode="Externa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4" Type="http://schemas.openxmlformats.org/officeDocument/2006/relationships/notesSlide" Target="../notesSlides/notesSlide2.xml"/><Relationship Id="rId13" Type="http://schemas.openxmlformats.org/officeDocument/2006/relationships/slideLayout" Target="../slideLayouts/slideLayout7.xml"/><Relationship Id="rId12" Type="http://schemas.openxmlformats.org/officeDocument/2006/relationships/image" Target="../media/image20.png"/><Relationship Id="rId11" Type="http://schemas.openxmlformats.org/officeDocument/2006/relationships/image" Target="../media/image19.png"/><Relationship Id="rId10" Type="http://schemas.openxmlformats.org/officeDocument/2006/relationships/image" Target="../media/image18.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en-US" altLang="zh-CN" dirty="0" smtClean="0"/>
              <a:t> </a:t>
            </a:r>
            <a:endParaRPr kumimoji="1" lang="zh-CN" altLang="en-US" dirty="0"/>
          </a:p>
        </p:txBody>
      </p:sp>
      <p:sp>
        <p:nvSpPr>
          <p:cNvPr id="3" name="副标题 2"/>
          <p:cNvSpPr>
            <a:spLocks noGrp="1"/>
          </p:cNvSpPr>
          <p:nvPr>
            <p:ph type="subTitle" idx="1"/>
          </p:nvPr>
        </p:nvSpPr>
        <p:spPr/>
        <p:txBody>
          <a:bodyPr/>
          <a:lstStyle/>
          <a:p>
            <a:endParaRPr kumimoji="1" lang="zh-CN" altLang="en-US" dirty="0"/>
          </a:p>
        </p:txBody>
      </p:sp>
      <p:pic>
        <p:nvPicPr>
          <p:cNvPr id="4" name="图片 3" descr="ppt 模版-01.jp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6" name="文本框 5"/>
          <p:cNvSpPr txBox="1"/>
          <p:nvPr/>
        </p:nvSpPr>
        <p:spPr>
          <a:xfrm>
            <a:off x="1984708" y="2291566"/>
            <a:ext cx="5312991" cy="1938992"/>
          </a:xfrm>
          <a:prstGeom prst="rect">
            <a:avLst/>
          </a:prstGeom>
          <a:noFill/>
        </p:spPr>
        <p:txBody>
          <a:bodyPr wrap="square" rtlCol="0">
            <a:spAutoFit/>
          </a:bodyPr>
          <a:lstStyle/>
          <a:p>
            <a:pPr algn="ctr">
              <a:lnSpc>
                <a:spcPct val="150000"/>
              </a:lnSpc>
            </a:pPr>
            <a:r>
              <a:rPr kumimoji="1" lang="zh-CN" altLang="en-US" sz="4000" dirty="0" smtClean="0">
                <a:latin typeface="微软雅黑" panose="020B0503020204020204" charset="-122"/>
                <a:ea typeface="微软雅黑" panose="020B0503020204020204" charset="-122"/>
                <a:cs typeface="微软雅黑" panose="020B0503020204020204" charset="-122"/>
              </a:rPr>
              <a:t>建筑资源数据库</a:t>
            </a:r>
            <a:endParaRPr kumimoji="1" lang="en-US" altLang="zh-CN" sz="4000" dirty="0" smtClean="0">
              <a:latin typeface="微软雅黑" panose="020B0503020204020204" charset="-122"/>
              <a:ea typeface="微软雅黑" panose="020B0503020204020204" charset="-122"/>
              <a:cs typeface="微软雅黑" panose="020B0503020204020204" charset="-122"/>
            </a:endParaRPr>
          </a:p>
          <a:p>
            <a:pPr algn="ctr">
              <a:lnSpc>
                <a:spcPct val="150000"/>
              </a:lnSpc>
            </a:pPr>
            <a:r>
              <a:rPr kumimoji="1" lang="zh-CN" altLang="en-US" sz="4000" dirty="0" smtClean="0">
                <a:latin typeface="微软雅黑" panose="020B0503020204020204" charset="-122"/>
                <a:ea typeface="微软雅黑" panose="020B0503020204020204" charset="-122"/>
                <a:cs typeface="微软雅黑" panose="020B0503020204020204" charset="-122"/>
              </a:rPr>
              <a:t>产品介绍</a:t>
            </a:r>
            <a:endParaRPr kumimoji="1" lang="zh-CN" altLang="en-US" sz="4000" dirty="0">
              <a:latin typeface="微软雅黑" panose="020B0503020204020204" charset="-122"/>
              <a:ea typeface="微软雅黑" panose="020B0503020204020204" charset="-122"/>
              <a:cs typeface="微软雅黑" panose="020B0503020204020204" charset="-122"/>
            </a:endParaRPr>
          </a:p>
        </p:txBody>
      </p:sp>
      <p:sp>
        <p:nvSpPr>
          <p:cNvPr id="7" name="文本框 5"/>
          <p:cNvSpPr txBox="1"/>
          <p:nvPr/>
        </p:nvSpPr>
        <p:spPr>
          <a:xfrm>
            <a:off x="3462983" y="5825213"/>
            <a:ext cx="2978760" cy="923330"/>
          </a:xfrm>
          <a:prstGeom prst="rect">
            <a:avLst/>
          </a:prstGeom>
          <a:noFill/>
        </p:spPr>
        <p:txBody>
          <a:bodyPr wrap="square" rtlCol="0">
            <a:spAutoFit/>
          </a:bodyPr>
          <a:lstStyle/>
          <a:p>
            <a:pPr algn="ctr">
              <a:lnSpc>
                <a:spcPct val="150000"/>
              </a:lnSpc>
            </a:pPr>
            <a:r>
              <a:rPr kumimoji="1" lang="zh-CN" altLang="en-US" dirty="0" smtClean="0">
                <a:latin typeface="微软雅黑" panose="020B0503020204020204" charset="-122"/>
                <a:ea typeface="微软雅黑" panose="020B0503020204020204" charset="-122"/>
                <a:cs typeface="微软雅黑" panose="020B0503020204020204" charset="-122"/>
              </a:rPr>
              <a:t>北京雅昌艺术图书有限公司</a:t>
            </a:r>
            <a:endParaRPr kumimoji="1" lang="en-US" altLang="zh-CN" dirty="0" smtClean="0">
              <a:latin typeface="微软雅黑" panose="020B0503020204020204" charset="-122"/>
              <a:ea typeface="微软雅黑" panose="020B0503020204020204" charset="-122"/>
              <a:cs typeface="微软雅黑" panose="020B0503020204020204" charset="-122"/>
            </a:endParaRPr>
          </a:p>
          <a:p>
            <a:pPr algn="ctr">
              <a:lnSpc>
                <a:spcPct val="150000"/>
              </a:lnSpc>
            </a:pPr>
            <a:r>
              <a:rPr kumimoji="1" lang="en-US" altLang="zh-CN" dirty="0" smtClean="0">
                <a:latin typeface="微软雅黑" panose="020B0503020204020204" charset="-122"/>
                <a:ea typeface="微软雅黑" panose="020B0503020204020204" charset="-122"/>
                <a:cs typeface="微软雅黑" panose="020B0503020204020204" charset="-122"/>
              </a:rPr>
              <a:t>2019</a:t>
            </a:r>
            <a:r>
              <a:rPr kumimoji="1" lang="zh-CN" altLang="en-US" dirty="0" smtClean="0">
                <a:latin typeface="微软雅黑" panose="020B0503020204020204" charset="-122"/>
                <a:ea typeface="微软雅黑" panose="020B0503020204020204" charset="-122"/>
                <a:cs typeface="微软雅黑" panose="020B0503020204020204" charset="-122"/>
              </a:rPr>
              <a:t>年</a:t>
            </a:r>
            <a:r>
              <a:rPr kumimoji="1" lang="en-US" altLang="zh-CN" dirty="0" smtClean="0">
                <a:latin typeface="微软雅黑" panose="020B0503020204020204" charset="-122"/>
                <a:ea typeface="微软雅黑" panose="020B0503020204020204" charset="-122"/>
                <a:cs typeface="微软雅黑" panose="020B0503020204020204" charset="-122"/>
              </a:rPr>
              <a:t>4</a:t>
            </a:r>
            <a:r>
              <a:rPr kumimoji="1" lang="zh-CN" altLang="en-US" dirty="0" smtClean="0">
                <a:latin typeface="微软雅黑" panose="020B0503020204020204" charset="-122"/>
                <a:ea typeface="微软雅黑" panose="020B0503020204020204" charset="-122"/>
                <a:cs typeface="微软雅黑" panose="020B0503020204020204" charset="-122"/>
              </a:rPr>
              <a:t>月</a:t>
            </a:r>
            <a:endParaRPr kumimoji="1"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 y="-153539"/>
            <a:ext cx="9144000" cy="6857999"/>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175842" y="52105"/>
            <a:ext cx="7180322" cy="830997"/>
          </a:xfrm>
          <a:prstGeom prst="rect">
            <a:avLst/>
          </a:prstGeom>
          <a:noFill/>
        </p:spPr>
        <p:txBody>
          <a:bodyPr wrap="square" rtlCol="0">
            <a:spAutoFit/>
          </a:bodyPr>
          <a:lstStyle/>
          <a:p>
            <a:pPr algn="ctr"/>
            <a:r>
              <a:rPr lang="zh-CN" altLang="en-US" sz="2400" b="1" dirty="0" smtClean="0">
                <a:latin typeface="微软雅黑" panose="020B0503020204020204" charset="-122"/>
                <a:ea typeface="微软雅黑" panose="020B0503020204020204" charset="-122"/>
              </a:rPr>
              <a:t>资源特点</a:t>
            </a:r>
            <a:r>
              <a:rPr lang="en-US" altLang="zh-CN" sz="2400" b="1" dirty="0" smtClean="0">
                <a:latin typeface="微软雅黑" panose="020B0503020204020204" charset="-122"/>
                <a:ea typeface="微软雅黑" panose="020B0503020204020204" charset="-122"/>
              </a:rPr>
              <a:t>3</a:t>
            </a:r>
            <a:r>
              <a:rPr lang="zh-CN" altLang="en-US" sz="2400" b="1" dirty="0" smtClean="0">
                <a:latin typeface="微软雅黑" panose="020B0503020204020204" charset="-122"/>
                <a:ea typeface="微软雅黑" panose="020B0503020204020204" charset="-122"/>
              </a:rPr>
              <a:t>：会议资料</a:t>
            </a:r>
            <a:endParaRPr lang="en-US" altLang="zh-CN" sz="2400" b="1" dirty="0" smtClean="0">
              <a:latin typeface="微软雅黑" panose="020B0503020204020204" charset="-122"/>
              <a:ea typeface="微软雅黑" panose="020B0503020204020204" charset="-122"/>
            </a:endParaRPr>
          </a:p>
          <a:p>
            <a:pPr algn="ctr"/>
            <a:r>
              <a:rPr lang="zh-CN" altLang="en-US" sz="2400" b="1" dirty="0" smtClean="0">
                <a:latin typeface="微软雅黑" panose="020B0503020204020204" charset="-122"/>
                <a:ea typeface="微软雅黑" panose="020B0503020204020204" charset="-122"/>
              </a:rPr>
              <a:t>围绕建筑，足不出户，追寻行业的脚步</a:t>
            </a:r>
            <a:endParaRPr lang="en-US" altLang="zh-CN" sz="2400" b="1" dirty="0" smtClean="0">
              <a:latin typeface="微软雅黑" panose="020B0503020204020204" charset="-122"/>
              <a:ea typeface="微软雅黑" panose="020B0503020204020204" charset="-122"/>
            </a:endParaRPr>
          </a:p>
        </p:txBody>
      </p:sp>
      <p:pic>
        <p:nvPicPr>
          <p:cNvPr id="40962" name="Picture 2"/>
          <p:cNvPicPr>
            <a:picLocks noChangeAspect="1" noChangeArrowheads="1"/>
          </p:cNvPicPr>
          <p:nvPr/>
        </p:nvPicPr>
        <p:blipFill>
          <a:blip r:embed="rId1"/>
          <a:srcRect/>
          <a:stretch>
            <a:fillRect/>
          </a:stretch>
        </p:blipFill>
        <p:spPr bwMode="auto">
          <a:xfrm>
            <a:off x="1" y="942975"/>
            <a:ext cx="9143999" cy="591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 y="-17059"/>
            <a:ext cx="9144000" cy="6857999"/>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175842" y="188585"/>
            <a:ext cx="7180322" cy="830997"/>
          </a:xfrm>
          <a:prstGeom prst="rect">
            <a:avLst/>
          </a:prstGeom>
          <a:noFill/>
        </p:spPr>
        <p:txBody>
          <a:bodyPr wrap="square" rtlCol="0">
            <a:spAutoFit/>
          </a:bodyPr>
          <a:lstStyle/>
          <a:p>
            <a:pPr algn="ctr"/>
            <a:r>
              <a:rPr lang="zh-CN" altLang="en-US" sz="2400" b="1" dirty="0" smtClean="0">
                <a:latin typeface="微软雅黑" panose="020B0503020204020204" charset="-122"/>
                <a:ea typeface="微软雅黑" panose="020B0503020204020204" charset="-122"/>
              </a:rPr>
              <a:t>资源特点</a:t>
            </a:r>
            <a:r>
              <a:rPr lang="en-US" altLang="zh-CN" sz="2400" b="1" dirty="0" smtClean="0">
                <a:latin typeface="微软雅黑" panose="020B0503020204020204" charset="-122"/>
                <a:ea typeface="微软雅黑" panose="020B0503020204020204" charset="-122"/>
              </a:rPr>
              <a:t>4</a:t>
            </a:r>
            <a:r>
              <a:rPr lang="zh-CN" altLang="en-US" sz="2400" b="1" dirty="0" smtClean="0">
                <a:latin typeface="微软雅黑" panose="020B0503020204020204" charset="-122"/>
                <a:ea typeface="微软雅黑" panose="020B0503020204020204" charset="-122"/>
              </a:rPr>
              <a:t>：优秀项目展示</a:t>
            </a:r>
            <a:endParaRPr lang="en-US" altLang="zh-CN" sz="2400" b="1" dirty="0" smtClean="0">
              <a:latin typeface="微软雅黑" panose="020B0503020204020204" charset="-122"/>
              <a:ea typeface="微软雅黑" panose="020B0503020204020204" charset="-122"/>
            </a:endParaRPr>
          </a:p>
          <a:p>
            <a:pPr algn="ctr"/>
            <a:r>
              <a:rPr lang="zh-CN" altLang="en-US" sz="2400" b="1" dirty="0" smtClean="0">
                <a:latin typeface="微软雅黑" panose="020B0503020204020204" charset="-122"/>
                <a:ea typeface="微软雅黑" panose="020B0503020204020204" charset="-122"/>
              </a:rPr>
              <a:t>围绕项目，大师讲解，剖析作品，传承艺术</a:t>
            </a:r>
            <a:endParaRPr lang="en-US" altLang="zh-CN" sz="2400" b="1" dirty="0" smtClean="0">
              <a:latin typeface="微软雅黑" panose="020B0503020204020204" charset="-122"/>
              <a:ea typeface="微软雅黑" panose="020B0503020204020204" charset="-122"/>
            </a:endParaRPr>
          </a:p>
        </p:txBody>
      </p:sp>
      <p:pic>
        <p:nvPicPr>
          <p:cNvPr id="41986" name="Picture 2"/>
          <p:cNvPicPr>
            <a:picLocks noChangeAspect="1" noChangeArrowheads="1"/>
          </p:cNvPicPr>
          <p:nvPr/>
        </p:nvPicPr>
        <p:blipFill>
          <a:blip r:embed="rId1"/>
          <a:srcRect/>
          <a:stretch>
            <a:fillRect/>
          </a:stretch>
        </p:blipFill>
        <p:spPr bwMode="auto">
          <a:xfrm>
            <a:off x="313904" y="1119116"/>
            <a:ext cx="8570794" cy="5489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4176" y="404771"/>
            <a:ext cx="8946078" cy="461665"/>
          </a:xfrm>
          <a:prstGeom prst="rect">
            <a:avLst/>
          </a:prstGeom>
          <a:noFill/>
        </p:spPr>
        <p:txBody>
          <a:bodyPr wrap="square" rtlCol="0">
            <a:spAutoFit/>
          </a:bodyPr>
          <a:lstStyle/>
          <a:p>
            <a:r>
              <a:rPr lang="zh-CN" altLang="en-US" sz="2400" b="1" dirty="0" smtClean="0">
                <a:solidFill>
                  <a:srgbClr val="FF0000"/>
                </a:solidFill>
                <a:latin typeface="微软雅黑" panose="020B0503020204020204" charset="-122"/>
                <a:ea typeface="微软雅黑" panose="020B0503020204020204" charset="-122"/>
              </a:rPr>
              <a:t>数据库的功能体验</a:t>
            </a:r>
            <a:endParaRPr lang="zh-CN" altLang="en-US" sz="2400" b="1" dirty="0" smtClean="0">
              <a:solidFill>
                <a:srgbClr val="FF0000"/>
              </a:solidFill>
              <a:latin typeface="微软雅黑" panose="020B0503020204020204" charset="-122"/>
              <a:ea typeface="微软雅黑" panose="020B0503020204020204" charset="-122"/>
            </a:endParaRPr>
          </a:p>
        </p:txBody>
      </p:sp>
      <p:sp>
        <p:nvSpPr>
          <p:cNvPr id="4097" name="Rectangle 1"/>
          <p:cNvSpPr>
            <a:spLocks noChangeArrowheads="1"/>
          </p:cNvSpPr>
          <p:nvPr/>
        </p:nvSpPr>
        <p:spPr bwMode="auto">
          <a:xfrm>
            <a:off x="348050" y="1101393"/>
            <a:ext cx="7829797" cy="458587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8605" algn="l" defTabSz="914400" rtl="0" eaLnBrk="1" fontAlgn="base" latinLnBrk="0" hangingPunct="1">
              <a:lnSpc>
                <a:spcPct val="150000"/>
              </a:lnSpc>
              <a:spcBef>
                <a:spcPct val="0"/>
              </a:spcBef>
              <a:spcAft>
                <a:spcPct val="0"/>
              </a:spcAft>
              <a:buClrTx/>
              <a:buSzTx/>
              <a:buFontTx/>
              <a:buNone/>
            </a:pPr>
            <a:r>
              <a:rPr lang="zh-CN" altLang="en-US" sz="2000" b="1" dirty="0" smtClean="0">
                <a:latin typeface="微软雅黑" panose="020B0503020204020204" charset="-122"/>
                <a:ea typeface="微软雅黑" panose="020B0503020204020204" charset="-122"/>
              </a:rPr>
              <a:t>电子书阅读功能：</a:t>
            </a:r>
            <a:endParaRPr lang="zh-CN" altLang="en-US" sz="2000" b="1" dirty="0" smtClean="0">
              <a:latin typeface="微软雅黑" panose="020B0503020204020204" charset="-122"/>
              <a:ea typeface="微软雅黑" panose="020B0503020204020204" charset="-122"/>
            </a:endParaRPr>
          </a:p>
          <a:p>
            <a:pPr lvl="0" indent="266700" defTabSz="914400" eaLnBrk="0" fontAlgn="base" hangingPunct="0">
              <a:lnSpc>
                <a:spcPct val="150000"/>
              </a:lnSpc>
              <a:spcBef>
                <a:spcPct val="0"/>
              </a:spcBef>
              <a:spcAft>
                <a:spcPct val="0"/>
              </a:spcAft>
            </a:pPr>
            <a:r>
              <a:rPr lang="zh-CN" altLang="en-US" dirty="0" smtClean="0">
                <a:solidFill>
                  <a:srgbClr val="000000"/>
                </a:solidFill>
                <a:latin typeface="微软雅黑" panose="020B0503020204020204" charset="-122"/>
                <a:ea typeface="微软雅黑" panose="020B0503020204020204" charset="-122"/>
                <a:cs typeface="Times New Roman" panose="02020603050405020304" pitchFamily="18" charset="0"/>
              </a:rPr>
              <a:t>电子书特点：</a:t>
            </a:r>
            <a:r>
              <a:rPr lang="en-US" altLang="zh-CN" dirty="0" smtClean="0">
                <a:solidFill>
                  <a:srgbClr val="000000"/>
                </a:solidFill>
                <a:latin typeface="微软雅黑" panose="020B0503020204020204" charset="-122"/>
                <a:ea typeface="微软雅黑" panose="020B0503020204020204" charset="-122"/>
                <a:cs typeface="Times New Roman" panose="02020603050405020304" pitchFamily="18" charset="0"/>
              </a:rPr>
              <a:t>150DPI</a:t>
            </a:r>
            <a:r>
              <a:rPr lang="zh-CN" altLang="en-US" dirty="0" smtClean="0">
                <a:solidFill>
                  <a:srgbClr val="000000"/>
                </a:solidFill>
                <a:latin typeface="微软雅黑" panose="020B0503020204020204" charset="-122"/>
                <a:ea typeface="微软雅黑" panose="020B0503020204020204" charset="-122"/>
                <a:cs typeface="Times New Roman" panose="02020603050405020304" pitchFamily="18" charset="0"/>
              </a:rPr>
              <a:t>，保持图书原版原貌，图片放大后清晰、不变形；文字不失真。</a:t>
            </a:r>
            <a:r>
              <a:rPr lang="zh-CN" altLang="en-US" dirty="0" smtClean="0">
                <a:latin typeface="微软雅黑" panose="020B0503020204020204" charset="-122"/>
                <a:ea typeface="微软雅黑" panose="020B0503020204020204" charset="-122"/>
              </a:rPr>
              <a:t>页面载入速度快。</a:t>
            </a:r>
            <a:endParaRPr lang="en-US" altLang="zh-CN" dirty="0" smtClean="0">
              <a:latin typeface="微软雅黑" panose="020B0503020204020204" charset="-122"/>
              <a:ea typeface="微软雅黑" panose="020B0503020204020204" charset="-122"/>
            </a:endParaRPr>
          </a:p>
          <a:p>
            <a:pPr lvl="0" indent="266700" defTabSz="914400" eaLnBrk="0" fontAlgn="base" hangingPunct="0">
              <a:lnSpc>
                <a:spcPct val="150000"/>
              </a:lnSpc>
              <a:spcBef>
                <a:spcPct val="0"/>
              </a:spcBef>
              <a:spcAft>
                <a:spcPct val="0"/>
              </a:spcAft>
            </a:pPr>
            <a:r>
              <a:rPr lang="zh-CN" altLang="en-US" dirty="0" smtClean="0">
                <a:latin typeface="微软雅黑" panose="020B0503020204020204" charset="-122"/>
                <a:ea typeface="微软雅黑" panose="020B0503020204020204" charset="-122"/>
              </a:rPr>
              <a:t>阅读功能：提供翻页、首末页、直接键入页码跳转、全部页面缩略图、缩放和全屏浏览的功能。使用十分流畅，翻页、缩放不卡顿。</a:t>
            </a:r>
            <a:endParaRPr lang="zh-CN" altLang="en-US" dirty="0" smtClean="0">
              <a:latin typeface="微软雅黑" panose="020B0503020204020204" charset="-122"/>
              <a:ea typeface="微软雅黑" panose="020B0503020204020204" charset="-122"/>
            </a:endParaRPr>
          </a:p>
          <a:p>
            <a:r>
              <a:rPr lang="zh-CN" altLang="en-US" sz="2000" dirty="0" smtClean="0"/>
              <a:t>     </a:t>
            </a:r>
            <a:r>
              <a:rPr lang="zh-CN" altLang="en-US" dirty="0" smtClean="0">
                <a:latin typeface="微软雅黑" panose="020B0503020204020204" charset="-122"/>
                <a:ea typeface="微软雅黑" panose="020B0503020204020204" charset="-122"/>
              </a:rPr>
              <a:t>阅读方式：在线阅读基于</a:t>
            </a:r>
            <a:r>
              <a:rPr lang="en-US" altLang="en-US" dirty="0" smtClean="0">
                <a:latin typeface="微软雅黑" panose="020B0503020204020204" charset="-122"/>
                <a:ea typeface="微软雅黑" panose="020B0503020204020204" charset="-122"/>
              </a:rPr>
              <a:t>IE</a:t>
            </a:r>
            <a:r>
              <a:rPr lang="zh-CN" altLang="en-US" dirty="0" smtClean="0">
                <a:latin typeface="微软雅黑" panose="020B0503020204020204" charset="-122"/>
                <a:ea typeface="微软雅黑" panose="020B0503020204020204" charset="-122"/>
              </a:rPr>
              <a:t>浏览器技术直接打开，无需下载任何阅读器。</a:t>
            </a:r>
            <a:endParaRPr lang="zh-CN" altLang="en-US" dirty="0" smtClean="0">
              <a:latin typeface="微软雅黑" panose="020B0503020204020204" charset="-122"/>
              <a:ea typeface="微软雅黑" panose="020B0503020204020204" charset="-122"/>
            </a:endParaRPr>
          </a:p>
          <a:p>
            <a:pPr marL="0" marR="0" lvl="0" indent="266700" algn="l" defTabSz="914400" rtl="0" eaLnBrk="0" fontAlgn="base" latinLnBrk="0" hangingPunct="0">
              <a:lnSpc>
                <a:spcPct val="150000"/>
              </a:lnSpc>
              <a:spcBef>
                <a:spcPct val="0"/>
              </a:spcBef>
              <a:spcAft>
                <a:spcPct val="0"/>
              </a:spcAft>
              <a:buClrTx/>
              <a:buSzTx/>
              <a:buFontTx/>
              <a:buNone/>
            </a:pPr>
            <a:endParaRPr lang="en-US" altLang="zh-CN" sz="2000" b="1" dirty="0" smtClean="0">
              <a:latin typeface="微软雅黑" panose="020B0503020204020204" charset="-122"/>
              <a:ea typeface="微软雅黑" panose="020B0503020204020204" charset="-122"/>
            </a:endParaRPr>
          </a:p>
          <a:p>
            <a:pPr marL="0" marR="0" lvl="0" indent="266700" algn="l" defTabSz="914400" rtl="0" eaLnBrk="0" fontAlgn="base" latinLnBrk="0" hangingPunct="0">
              <a:lnSpc>
                <a:spcPct val="150000"/>
              </a:lnSpc>
              <a:spcBef>
                <a:spcPct val="0"/>
              </a:spcBef>
              <a:spcAft>
                <a:spcPct val="0"/>
              </a:spcAft>
              <a:buClrTx/>
              <a:buSzTx/>
              <a:buFontTx/>
              <a:buNone/>
            </a:pPr>
            <a:r>
              <a:rPr lang="zh-CN" altLang="en-US" sz="2000" b="1" dirty="0" smtClean="0">
                <a:latin typeface="微软雅黑" panose="020B0503020204020204" charset="-122"/>
                <a:ea typeface="微软雅黑" panose="020B0503020204020204" charset="-122"/>
              </a:rPr>
              <a:t>视频播放功能：</a:t>
            </a:r>
            <a:endParaRPr lang="zh-CN" altLang="en-US" sz="2000" b="1" dirty="0" smtClean="0">
              <a:latin typeface="微软雅黑" panose="020B0503020204020204" charset="-122"/>
              <a:ea typeface="微软雅黑" panose="020B0503020204020204" charset="-122"/>
            </a:endParaRPr>
          </a:p>
          <a:p>
            <a:pPr marL="0" marR="0" lvl="0" indent="266700" algn="l" defTabSz="914400" rtl="0" eaLnBrk="0" fontAlgn="base" latinLnBrk="0" hangingPunct="0">
              <a:lnSpc>
                <a:spcPct val="150000"/>
              </a:lnSpc>
              <a:spcBef>
                <a:spcPct val="0"/>
              </a:spcBef>
              <a:spcAft>
                <a:spcPct val="0"/>
              </a:spcAft>
              <a:buClrTx/>
              <a:buSzTx/>
              <a:buFontTx/>
              <a:buNone/>
            </a:pPr>
            <a:r>
              <a:rPr lang="zh-CN" altLang="en-US" dirty="0" smtClean="0">
                <a:latin typeface="微软雅黑" panose="020B0503020204020204" charset="-122"/>
                <a:ea typeface="微软雅黑" panose="020B0503020204020204" charset="-122"/>
              </a:rPr>
              <a:t>网站采用</a:t>
            </a:r>
            <a:r>
              <a:rPr lang="en-US" altLang="zh-CN" dirty="0" smtClean="0">
                <a:latin typeface="微软雅黑" panose="020B0503020204020204" charset="-122"/>
                <a:ea typeface="微软雅黑" panose="020B0503020204020204" charset="-122"/>
              </a:rPr>
              <a:t>HTML5</a:t>
            </a:r>
            <a:r>
              <a:rPr lang="zh-CN" altLang="en-US" dirty="0" smtClean="0">
                <a:latin typeface="微软雅黑" panose="020B0503020204020204" charset="-122"/>
                <a:ea typeface="微软雅黑" panose="020B0503020204020204" charset="-122"/>
              </a:rPr>
              <a:t>国际领先技术。网站视频源文件为</a:t>
            </a:r>
            <a:r>
              <a:rPr lang="en-US" altLang="zh-CN" dirty="0" smtClean="0">
                <a:latin typeface="微软雅黑" panose="020B0503020204020204" charset="-122"/>
                <a:ea typeface="微软雅黑" panose="020B0503020204020204" charset="-122"/>
              </a:rPr>
              <a:t>MP4</a:t>
            </a:r>
            <a:r>
              <a:rPr lang="zh-CN" altLang="en-US" dirty="0" smtClean="0">
                <a:latin typeface="微软雅黑" panose="020B0503020204020204" charset="-122"/>
                <a:ea typeface="微软雅黑" panose="020B0503020204020204" charset="-122"/>
              </a:rPr>
              <a:t>，视频上点击右键可以下载到本地。视频缓冲迅速，在线播放流畅不卡顿。</a:t>
            </a:r>
            <a:endParaRPr lang="zh-CN" altLang="en-US" dirty="0" smtClean="0">
              <a:latin typeface="微软雅黑" panose="020B0503020204020204" charset="-122"/>
              <a:ea typeface="微软雅黑" panose="020B0503020204020204" charset="-122"/>
            </a:endParaRPr>
          </a:p>
          <a:p>
            <a:pPr marL="0" marR="0" lvl="0" indent="266700" algn="l" defTabSz="914400" rtl="0" eaLnBrk="0" fontAlgn="base" latinLnBrk="0" hangingPunct="0">
              <a:lnSpc>
                <a:spcPct val="100000"/>
              </a:lnSpc>
              <a:spcBef>
                <a:spcPct val="0"/>
              </a:spcBef>
              <a:spcAft>
                <a:spcPct val="0"/>
              </a:spcAft>
              <a:buClrTx/>
              <a:buSzTx/>
              <a:buFontTx/>
              <a:buNone/>
            </a:pPr>
            <a:endParaRPr lang="zh-CN" altLang="en-US" sz="2000" dirty="0" smtClean="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03.jp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5" name="标题 1"/>
          <p:cNvSpPr txBox="1"/>
          <p:nvPr/>
        </p:nvSpPr>
        <p:spPr bwMode="auto">
          <a:xfrm>
            <a:off x="1063436" y="333525"/>
            <a:ext cx="6917961" cy="858188"/>
          </a:xfrm>
          <a:prstGeom prst="rect">
            <a:avLst/>
          </a:prstGeom>
          <a:noFill/>
          <a:ln>
            <a:miter lim="800000"/>
          </a:ln>
        </p:spPr>
        <p:txBody>
          <a:bodyPr vert="horz" wrap="square" lIns="91440" tIns="45720" rIns="91440" bIns="45720" numCol="1" rtlCol="0" anchor="t" anchorCtr="0" compatLnSpc="1">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zh-CN" altLang="en-US" sz="3200" b="1" dirty="0" smtClean="0">
                <a:solidFill>
                  <a:srgbClr val="FF0000"/>
                </a:solidFill>
                <a:latin typeface="微软雅黑" panose="020B0503020204020204" charset="-122"/>
                <a:ea typeface="微软雅黑" panose="020B0503020204020204" charset="-122"/>
              </a:rPr>
              <a:t>西班牙建筑资源数据库使用说明</a:t>
            </a:r>
            <a:endParaRPr lang="en-US" altLang="zh-CN" sz="3200" b="1" dirty="0" smtClean="0">
              <a:solidFill>
                <a:srgbClr val="FF0000"/>
              </a:solidFill>
              <a:latin typeface="微软雅黑" panose="020B0503020204020204" charset="-122"/>
              <a:ea typeface="微软雅黑" panose="020B0503020204020204" charset="-122"/>
            </a:endParaRPr>
          </a:p>
        </p:txBody>
      </p:sp>
      <p:sp>
        <p:nvSpPr>
          <p:cNvPr id="6" name="矩形 5"/>
          <p:cNvSpPr/>
          <p:nvPr/>
        </p:nvSpPr>
        <p:spPr>
          <a:xfrm>
            <a:off x="809469" y="2235084"/>
            <a:ext cx="7629993" cy="2664832"/>
          </a:xfrm>
          <a:prstGeom prst="rect">
            <a:avLst/>
          </a:prstGeom>
        </p:spPr>
        <p:txBody>
          <a:bodyPr wrap="square">
            <a:spAutoFit/>
          </a:bodyPr>
          <a:lstStyle/>
          <a:p>
            <a:pPr algn="just">
              <a:lnSpc>
                <a:spcPct val="150000"/>
              </a:lnSpc>
              <a:spcBef>
                <a:spcPts val="1700"/>
              </a:spcBef>
              <a:spcAft>
                <a:spcPts val="1650"/>
              </a:spcAft>
            </a:pPr>
            <a:r>
              <a:rPr lang="en-US" altLang="zh-CN" b="1" kern="2200" dirty="0" smtClean="0">
                <a:latin typeface="微软雅黑" panose="020B0503020204020204" charset="-122"/>
                <a:cs typeface="Times New Roman" panose="02020603050405020304" pitchFamily="18" charset="0"/>
              </a:rPr>
              <a:t>1. </a:t>
            </a:r>
            <a:r>
              <a:rPr lang="zh-CN" altLang="en-US" b="1" kern="2200" dirty="0" smtClean="0">
                <a:latin typeface="Calibri" panose="020F0502020204030204" charset="0"/>
                <a:ea typeface="微软雅黑" panose="020B0503020204020204" charset="-122"/>
                <a:cs typeface="Times New Roman" panose="02020603050405020304" pitchFamily="18" charset="0"/>
              </a:rPr>
              <a:t>在线访问</a:t>
            </a:r>
            <a:endParaRPr lang="zh-CN" altLang="zh-CN" sz="4400" b="1" kern="2200" dirty="0" smtClean="0">
              <a:latin typeface="Calibri" panose="020F0502020204030204" charset="0"/>
              <a:cs typeface="Times New Roman" panose="02020603050405020304" pitchFamily="18" charset="0"/>
            </a:endParaRPr>
          </a:p>
          <a:p>
            <a:pPr marL="342900" indent="-342900" algn="just">
              <a:lnSpc>
                <a:spcPct val="150000"/>
              </a:lnSpc>
              <a:buFont typeface="+mj-ea"/>
              <a:buAutoNum type="circleNumDbPlain"/>
            </a:pPr>
            <a:r>
              <a:rPr lang="zh-CN" altLang="en-US" kern="0" spc="50" dirty="0" smtClean="0">
                <a:solidFill>
                  <a:srgbClr val="000000"/>
                </a:solidFill>
                <a:latin typeface="Calibri" panose="020F0502020204030204" charset="0"/>
                <a:ea typeface="微软雅黑" panose="020B0503020204020204" charset="-122"/>
                <a:cs typeface="FZLTZHK--GBK1-0"/>
              </a:rPr>
              <a:t>输入数据库网址：</a:t>
            </a:r>
            <a:r>
              <a:rPr lang="en-US" altLang="zh-CN" dirty="0">
                <a:latin typeface="微软雅黑" panose="020B0503020204020204" charset="-122"/>
                <a:ea typeface="微软雅黑" panose="020B0503020204020204" charset="-122"/>
                <a:hlinkClick r:id="rId2"/>
              </a:rPr>
              <a:t>linksbooks.artron.net</a:t>
            </a:r>
            <a:endParaRPr lang="en-US" altLang="zh-CN" dirty="0">
              <a:latin typeface="微软雅黑" panose="020B0503020204020204" charset="-122"/>
              <a:ea typeface="微软雅黑" panose="020B0503020204020204" charset="-122"/>
            </a:endParaRPr>
          </a:p>
          <a:p>
            <a:pPr marL="342900" lvl="0" indent="-342900" algn="just">
              <a:lnSpc>
                <a:spcPct val="150000"/>
              </a:lnSpc>
              <a:spcAft>
                <a:spcPts val="0"/>
              </a:spcAft>
              <a:buFont typeface="+mj-ea"/>
              <a:buAutoNum type="circleNumDbPlain"/>
            </a:pPr>
            <a:r>
              <a:rPr lang="zh-CN" altLang="en-US" kern="0" spc="50" dirty="0" smtClean="0">
                <a:solidFill>
                  <a:srgbClr val="000000"/>
                </a:solidFill>
                <a:latin typeface="Calibri" panose="020F0502020204030204" charset="0"/>
                <a:ea typeface="微软雅黑" panose="020B0503020204020204" charset="-122"/>
                <a:cs typeface="FZLTZHK--GBK1-0"/>
              </a:rPr>
              <a:t>登录</a:t>
            </a:r>
            <a:endParaRPr lang="en-US" altLang="zh-CN" kern="0" spc="50" dirty="0" smtClean="0">
              <a:solidFill>
                <a:srgbClr val="000000"/>
              </a:solidFill>
              <a:latin typeface="Calibri" panose="020F0502020204030204" charset="0"/>
              <a:ea typeface="微软雅黑" panose="020B0503020204020204" charset="-122"/>
              <a:cs typeface="FZLTZHK--GBK1-0"/>
            </a:endParaRPr>
          </a:p>
          <a:p>
            <a:pPr marL="800100" lvl="1" indent="-342900" algn="just">
              <a:lnSpc>
                <a:spcPct val="150000"/>
              </a:lnSpc>
              <a:buFont typeface="Arial" panose="020B0604020202020204" pitchFamily="34" charset="0"/>
              <a:buChar char="•"/>
            </a:pPr>
            <a:r>
              <a:rPr lang="zh-CN" altLang="en-US" sz="1600" kern="0" spc="50" dirty="0" smtClean="0">
                <a:solidFill>
                  <a:srgbClr val="000000"/>
                </a:solidFill>
                <a:latin typeface="Calibri" panose="020F0502020204030204" charset="0"/>
                <a:ea typeface="微软雅黑" panose="020B0503020204020204" charset="-122"/>
                <a:cs typeface="FZLTZHK--GBK1-0"/>
              </a:rPr>
              <a:t>非指定</a:t>
            </a:r>
            <a:r>
              <a:rPr lang="en-US" altLang="zh-CN" sz="1600" kern="0" spc="50" dirty="0" smtClean="0">
                <a:solidFill>
                  <a:srgbClr val="000000"/>
                </a:solidFill>
                <a:latin typeface="Calibri" panose="020F0502020204030204" charset="0"/>
                <a:ea typeface="微软雅黑" panose="020B0503020204020204" charset="-122"/>
                <a:cs typeface="FZLTZHK--GBK1-0"/>
              </a:rPr>
              <a:t>IP</a:t>
            </a:r>
            <a:r>
              <a:rPr lang="zh-CN" altLang="en-US" sz="1600" kern="0" spc="50" dirty="0" smtClean="0">
                <a:solidFill>
                  <a:srgbClr val="000000"/>
                </a:solidFill>
                <a:latin typeface="Calibri" panose="020F0502020204030204" charset="0"/>
                <a:ea typeface="微软雅黑" panose="020B0503020204020204" charset="-122"/>
                <a:cs typeface="FZLTZHK--GBK1-0"/>
              </a:rPr>
              <a:t>范围内用户，需正确输入用户名、密码登录后才可正常阅读图书；</a:t>
            </a:r>
            <a:endParaRPr lang="en-US" altLang="zh-CN" sz="1600" kern="0" spc="50" dirty="0" smtClean="0">
              <a:solidFill>
                <a:srgbClr val="000000"/>
              </a:solidFill>
              <a:latin typeface="Calibri" panose="020F0502020204030204" charset="0"/>
              <a:ea typeface="微软雅黑" panose="020B0503020204020204" charset="-122"/>
              <a:cs typeface="FZLTZHK--GBK1-0"/>
            </a:endParaRPr>
          </a:p>
          <a:p>
            <a:pPr marL="800100" lvl="1" indent="-342900" algn="just">
              <a:lnSpc>
                <a:spcPct val="150000"/>
              </a:lnSpc>
              <a:buFont typeface="Arial" panose="020B0604020202020204" pitchFamily="34" charset="0"/>
              <a:buChar char="•"/>
            </a:pPr>
            <a:r>
              <a:rPr lang="zh-CN" altLang="en-US" sz="1600" kern="0" spc="50" dirty="0" smtClean="0">
                <a:solidFill>
                  <a:srgbClr val="000000"/>
                </a:solidFill>
                <a:latin typeface="Calibri" panose="020F0502020204030204" charset="0"/>
                <a:ea typeface="微软雅黑" panose="020B0503020204020204" charset="-122"/>
                <a:cs typeface="FZLTZHK--GBK1-0"/>
              </a:rPr>
              <a:t>指定</a:t>
            </a:r>
            <a:r>
              <a:rPr lang="zh-CN" altLang="zh-CN" sz="1600" kern="0" spc="50" dirty="0" smtClean="0">
                <a:solidFill>
                  <a:srgbClr val="000000"/>
                </a:solidFill>
                <a:latin typeface="Calibri" panose="020F0502020204030204" charset="0"/>
                <a:ea typeface="微软雅黑" panose="020B0503020204020204" charset="-122"/>
                <a:cs typeface="FZLTZHK--GBK1-0"/>
              </a:rPr>
              <a:t>IP</a:t>
            </a:r>
            <a:r>
              <a:rPr lang="zh-CN" altLang="en-US" sz="1600" kern="0" spc="50" dirty="0" smtClean="0">
                <a:solidFill>
                  <a:srgbClr val="000000"/>
                </a:solidFill>
                <a:latin typeface="Calibri" panose="020F0502020204030204" charset="0"/>
                <a:ea typeface="微软雅黑" panose="020B0503020204020204" charset="-122"/>
                <a:cs typeface="FZLTZHK--GBK1-0"/>
              </a:rPr>
              <a:t>范围内用户，无需登录可直接阅读图书</a:t>
            </a:r>
            <a:r>
              <a:rPr lang="zh-CN" altLang="zh-CN" sz="1600" kern="0" spc="50" dirty="0" smtClean="0">
                <a:solidFill>
                  <a:srgbClr val="000000"/>
                </a:solidFill>
                <a:latin typeface="Calibri" panose="020F0502020204030204" charset="0"/>
                <a:ea typeface="微软雅黑" panose="020B0503020204020204" charset="-122"/>
                <a:cs typeface="FZLTZHK--GBK1-0"/>
              </a:rPr>
              <a:t>。</a:t>
            </a:r>
            <a:endParaRPr lang="zh-CN" altLang="zh-CN" sz="1600" kern="100" dirty="0">
              <a:latin typeface="Calibri" panose="020F050202020403020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03.jp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5" name="矩形 4"/>
          <p:cNvSpPr/>
          <p:nvPr/>
        </p:nvSpPr>
        <p:spPr>
          <a:xfrm>
            <a:off x="914400" y="2235084"/>
            <a:ext cx="7525062" cy="2387833"/>
          </a:xfrm>
          <a:prstGeom prst="rect">
            <a:avLst/>
          </a:prstGeom>
        </p:spPr>
        <p:txBody>
          <a:bodyPr wrap="square">
            <a:spAutoFit/>
          </a:bodyPr>
          <a:lstStyle/>
          <a:p>
            <a:pPr algn="just">
              <a:lnSpc>
                <a:spcPct val="150000"/>
              </a:lnSpc>
              <a:spcBef>
                <a:spcPts val="1700"/>
              </a:spcBef>
              <a:spcAft>
                <a:spcPts val="1650"/>
              </a:spcAft>
            </a:pPr>
            <a:r>
              <a:rPr lang="en-US" altLang="zh-CN" b="1" kern="2200" dirty="0" smtClean="0">
                <a:latin typeface="微软雅黑" panose="020B0503020204020204" charset="-122"/>
                <a:cs typeface="Times New Roman" panose="02020603050405020304" pitchFamily="18" charset="0"/>
              </a:rPr>
              <a:t>2. </a:t>
            </a:r>
            <a:r>
              <a:rPr lang="zh-CN" altLang="en-US" b="1" kern="2200" dirty="0" smtClean="0">
                <a:latin typeface="Calibri" panose="020F0502020204030204" charset="0"/>
                <a:ea typeface="微软雅黑" panose="020B0503020204020204" charset="-122"/>
                <a:cs typeface="Times New Roman" panose="02020603050405020304" pitchFamily="18" charset="0"/>
              </a:rPr>
              <a:t>核心功能</a:t>
            </a:r>
            <a:endParaRPr lang="zh-CN" altLang="zh-CN" sz="4400" b="1" kern="2200" dirty="0" smtClean="0">
              <a:latin typeface="Calibri" panose="020F0502020204030204" charset="0"/>
              <a:cs typeface="Times New Roman" panose="02020603050405020304" pitchFamily="18" charset="0"/>
            </a:endParaRPr>
          </a:p>
          <a:p>
            <a:pPr marL="342900" indent="-342900" algn="just">
              <a:lnSpc>
                <a:spcPct val="150000"/>
              </a:lnSpc>
              <a:buFont typeface="+mj-ea"/>
              <a:buAutoNum type="circleNumDbPlain"/>
            </a:pPr>
            <a:r>
              <a:rPr lang="zh-CN" altLang="en-US" dirty="0" smtClean="0">
                <a:latin typeface="微软雅黑" panose="020B0503020204020204" charset="-122"/>
                <a:ea typeface="微软雅黑" panose="020B0503020204020204" charset="-122"/>
              </a:rPr>
              <a:t>分类浏览</a:t>
            </a:r>
            <a:endParaRPr lang="en-US" altLang="zh-CN" dirty="0" smtClean="0">
              <a:latin typeface="微软雅黑" panose="020B0503020204020204" charset="-122"/>
              <a:ea typeface="微软雅黑" panose="020B0503020204020204" charset="-122"/>
            </a:endParaRPr>
          </a:p>
          <a:p>
            <a:pPr marL="342900" indent="-342900" algn="just">
              <a:lnSpc>
                <a:spcPct val="150000"/>
              </a:lnSpc>
              <a:buFont typeface="+mj-ea"/>
              <a:buAutoNum type="circleNumDbPlain"/>
            </a:pPr>
            <a:r>
              <a:rPr lang="zh-CN" altLang="en-US" kern="0" spc="50" dirty="0" smtClean="0">
                <a:solidFill>
                  <a:srgbClr val="000000"/>
                </a:solidFill>
                <a:latin typeface="微软雅黑" panose="020B0503020204020204" charset="-122"/>
                <a:ea typeface="微软雅黑" panose="020B0503020204020204" charset="-122"/>
                <a:cs typeface="FZLTZHK--GBK1-0"/>
              </a:rPr>
              <a:t>图书阅读</a:t>
            </a:r>
            <a:endParaRPr lang="en-US" altLang="zh-CN" kern="0" spc="50" dirty="0" smtClean="0">
              <a:solidFill>
                <a:srgbClr val="000000"/>
              </a:solidFill>
              <a:latin typeface="Calibri" panose="020F0502020204030204" charset="0"/>
              <a:ea typeface="微软雅黑" panose="020B0503020204020204" charset="-122"/>
              <a:cs typeface="FZLTZHK--GBK1-0"/>
            </a:endParaRPr>
          </a:p>
          <a:p>
            <a:pPr marL="342900" lvl="0" indent="-342900" algn="just">
              <a:lnSpc>
                <a:spcPct val="150000"/>
              </a:lnSpc>
              <a:spcAft>
                <a:spcPts val="0"/>
              </a:spcAft>
              <a:buFont typeface="+mj-ea"/>
              <a:buAutoNum type="circleNumDbPlain"/>
            </a:pPr>
            <a:r>
              <a:rPr lang="zh-CN" altLang="en-US" kern="0" spc="50" dirty="0" smtClean="0">
                <a:solidFill>
                  <a:srgbClr val="000000"/>
                </a:solidFill>
                <a:latin typeface="Calibri" panose="020F0502020204030204" charset="0"/>
                <a:ea typeface="微软雅黑" panose="020B0503020204020204" charset="-122"/>
                <a:cs typeface="FZLTZHK--GBK1-0"/>
              </a:rPr>
              <a:t>视频播放</a:t>
            </a:r>
            <a:endParaRPr lang="en-US" altLang="zh-CN" kern="0" spc="50" dirty="0" smtClean="0">
              <a:solidFill>
                <a:srgbClr val="000000"/>
              </a:solidFill>
              <a:latin typeface="Calibri" panose="020F0502020204030204" charset="0"/>
              <a:ea typeface="微软雅黑" panose="020B0503020204020204" charset="-122"/>
              <a:cs typeface="FZLTZHK--GBK1-0"/>
            </a:endParaRPr>
          </a:p>
          <a:p>
            <a:pPr lvl="0" algn="just">
              <a:lnSpc>
                <a:spcPct val="150000"/>
              </a:lnSpc>
              <a:spcAft>
                <a:spcPts val="0"/>
              </a:spcAft>
            </a:pPr>
            <a:endParaRPr lang="en-US" altLang="zh-CN" kern="0" spc="50" dirty="0" smtClean="0">
              <a:solidFill>
                <a:srgbClr val="000000"/>
              </a:solidFill>
              <a:latin typeface="Calibri" panose="020F0502020204030204" charset="0"/>
              <a:ea typeface="微软雅黑" panose="020B0503020204020204" charset="-122"/>
              <a:cs typeface="FZLTZHK--GBK1-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0" y="138783"/>
            <a:ext cx="9144000" cy="659054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0" y="978998"/>
            <a:ext cx="9144000" cy="5540306"/>
          </a:xfrm>
          <a:prstGeom prst="rect">
            <a:avLst/>
          </a:prstGeom>
        </p:spPr>
      </p:pic>
      <p:sp>
        <p:nvSpPr>
          <p:cNvPr id="7" name="上箭头标注 6"/>
          <p:cNvSpPr/>
          <p:nvPr/>
        </p:nvSpPr>
        <p:spPr>
          <a:xfrm>
            <a:off x="134042" y="605307"/>
            <a:ext cx="8903369" cy="5888239"/>
          </a:xfrm>
          <a:prstGeom prst="upArrowCallout">
            <a:avLst>
              <a:gd name="adj1" fmla="val 2253"/>
              <a:gd name="adj2" fmla="val 2849"/>
              <a:gd name="adj3" fmla="val 4247"/>
              <a:gd name="adj4" fmla="val 90721"/>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矩形 7"/>
          <p:cNvSpPr/>
          <p:nvPr/>
        </p:nvSpPr>
        <p:spPr>
          <a:xfrm>
            <a:off x="3953814" y="118731"/>
            <a:ext cx="1622738" cy="553998"/>
          </a:xfrm>
          <a:prstGeom prst="rect">
            <a:avLst/>
          </a:prstGeom>
        </p:spPr>
        <p:txBody>
          <a:bodyPr wrap="square">
            <a:spAutoFit/>
          </a:bodyPr>
          <a:lstStyle/>
          <a:p>
            <a:pPr lvl="0" algn="just">
              <a:lnSpc>
                <a:spcPct val="150000"/>
              </a:lnSpc>
              <a:spcAft>
                <a:spcPts val="0"/>
              </a:spcAft>
            </a:pPr>
            <a:r>
              <a:rPr lang="zh-CN" altLang="en-US" sz="2000" kern="0" spc="50" dirty="0" smtClean="0">
                <a:solidFill>
                  <a:srgbClr val="FF0000"/>
                </a:solidFill>
                <a:latin typeface="华文行楷" panose="02010800040101010101" pitchFamily="2" charset="-122"/>
                <a:ea typeface="华文行楷" panose="02010800040101010101" pitchFamily="2" charset="-122"/>
                <a:cs typeface="FZLTZHK--GBK1-0"/>
              </a:rPr>
              <a:t>图书阅读</a:t>
            </a:r>
            <a:endParaRPr lang="en-US" altLang="zh-CN" sz="2000" kern="0" spc="50" dirty="0">
              <a:solidFill>
                <a:srgbClr val="FF0000"/>
              </a:solidFill>
              <a:latin typeface="华文行楷" panose="02010800040101010101" pitchFamily="2" charset="-122"/>
              <a:ea typeface="华文行楷" panose="02010800040101010101" pitchFamily="2" charset="-122"/>
              <a:cs typeface="FZLTZHK--GBK1-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4422" y="1245427"/>
            <a:ext cx="9158422" cy="5364348"/>
          </a:xfrm>
          <a:prstGeom prst="rect">
            <a:avLst/>
          </a:prstGeom>
        </p:spPr>
      </p:pic>
      <p:sp>
        <p:nvSpPr>
          <p:cNvPr id="5" name="上箭头标注 4"/>
          <p:cNvSpPr/>
          <p:nvPr/>
        </p:nvSpPr>
        <p:spPr>
          <a:xfrm>
            <a:off x="31010" y="901520"/>
            <a:ext cx="9074353" cy="5695057"/>
          </a:xfrm>
          <a:prstGeom prst="upArrowCallout">
            <a:avLst>
              <a:gd name="adj1" fmla="val 1816"/>
              <a:gd name="adj2" fmla="val 2849"/>
              <a:gd name="adj3" fmla="val 4402"/>
              <a:gd name="adj4" fmla="val 88233"/>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矩形 5"/>
          <p:cNvSpPr/>
          <p:nvPr/>
        </p:nvSpPr>
        <p:spPr>
          <a:xfrm>
            <a:off x="3953814" y="372796"/>
            <a:ext cx="1622738" cy="515526"/>
          </a:xfrm>
          <a:prstGeom prst="rect">
            <a:avLst/>
          </a:prstGeom>
        </p:spPr>
        <p:txBody>
          <a:bodyPr wrap="square">
            <a:spAutoFit/>
          </a:bodyPr>
          <a:lstStyle/>
          <a:p>
            <a:pPr lvl="0" algn="just">
              <a:lnSpc>
                <a:spcPct val="150000"/>
              </a:lnSpc>
              <a:spcAft>
                <a:spcPts val="0"/>
              </a:spcAft>
            </a:pPr>
            <a:r>
              <a:rPr lang="zh-CN" altLang="en-US" sz="2000" kern="0" spc="50" dirty="0" smtClean="0">
                <a:solidFill>
                  <a:srgbClr val="FF0000"/>
                </a:solidFill>
                <a:latin typeface="华文行楷" panose="02010800040101010101" pitchFamily="2" charset="-122"/>
                <a:ea typeface="华文行楷" panose="02010800040101010101" pitchFamily="2" charset="-122"/>
                <a:cs typeface="FZLTZHK--GBK1-0"/>
              </a:rPr>
              <a:t>视频播放</a:t>
            </a:r>
            <a:endParaRPr lang="en-US" altLang="zh-CN" sz="2000" kern="0" spc="50" dirty="0">
              <a:solidFill>
                <a:srgbClr val="FF0000"/>
              </a:solidFill>
              <a:latin typeface="华文行楷" panose="02010800040101010101" pitchFamily="2" charset="-122"/>
              <a:ea typeface="华文行楷" panose="02010800040101010101" pitchFamily="2" charset="-122"/>
              <a:cs typeface="FZLTZHK--GBK1-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03.jp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5" name="标题 1"/>
          <p:cNvSpPr txBox="1"/>
          <p:nvPr/>
        </p:nvSpPr>
        <p:spPr bwMode="auto">
          <a:xfrm>
            <a:off x="1664334" y="424966"/>
            <a:ext cx="6917961" cy="858188"/>
          </a:xfrm>
          <a:prstGeom prst="rect">
            <a:avLst/>
          </a:prstGeom>
          <a:noFill/>
          <a:ln>
            <a:miter lim="800000"/>
          </a:ln>
        </p:spPr>
        <p:txBody>
          <a:bodyPr vert="horz" wrap="square" lIns="91440" tIns="45720" rIns="91440" bIns="45720" numCol="1" rtlCol="0" anchor="t" anchorCtr="0" compatLnSpc="1">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rgbClr val="FF0000"/>
                </a:solidFill>
                <a:latin typeface="微软雅黑" panose="020B0503020204020204" charset="-122"/>
                <a:ea typeface="微软雅黑" panose="020B0503020204020204" charset="-122"/>
              </a:rPr>
              <a:t>西班牙建筑资源数据库常见</a:t>
            </a:r>
            <a:r>
              <a:rPr lang="zh-CN" altLang="en-US" sz="2800" b="1" dirty="0" smtClean="0">
                <a:solidFill>
                  <a:srgbClr val="FF0000"/>
                </a:solidFill>
                <a:latin typeface="微软雅黑" panose="020B0503020204020204" charset="-122"/>
                <a:ea typeface="微软雅黑" panose="020B0503020204020204" charset="-122"/>
              </a:rPr>
              <a:t>问题</a:t>
            </a:r>
            <a:endParaRPr lang="en-US" altLang="zh-CN" sz="2800" b="1" dirty="0" smtClean="0">
              <a:solidFill>
                <a:srgbClr val="FF0000"/>
              </a:solidFill>
              <a:latin typeface="微软雅黑" panose="020B0503020204020204" charset="-122"/>
              <a:ea typeface="微软雅黑" panose="020B0503020204020204" charset="-122"/>
            </a:endParaRPr>
          </a:p>
        </p:txBody>
      </p:sp>
      <p:sp>
        <p:nvSpPr>
          <p:cNvPr id="6" name="矩形 5"/>
          <p:cNvSpPr/>
          <p:nvPr/>
        </p:nvSpPr>
        <p:spPr>
          <a:xfrm>
            <a:off x="809469" y="2018508"/>
            <a:ext cx="7629993" cy="3634328"/>
          </a:xfrm>
          <a:prstGeom prst="rect">
            <a:avLst/>
          </a:prstGeom>
        </p:spPr>
        <p:txBody>
          <a:bodyPr wrap="square">
            <a:spAutoFit/>
          </a:bodyPr>
          <a:lstStyle/>
          <a:p>
            <a:pPr algn="just">
              <a:lnSpc>
                <a:spcPct val="150000"/>
              </a:lnSpc>
              <a:spcBef>
                <a:spcPts val="1700"/>
              </a:spcBef>
              <a:spcAft>
                <a:spcPts val="1650"/>
              </a:spcAft>
            </a:pPr>
            <a:r>
              <a:rPr lang="en-US" altLang="zh-CN" b="1" kern="2200" dirty="0" smtClean="0">
                <a:latin typeface="微软雅黑" panose="020B0503020204020204" charset="-122"/>
                <a:cs typeface="Times New Roman" panose="02020603050405020304" pitchFamily="18" charset="0"/>
              </a:rPr>
              <a:t>1. </a:t>
            </a:r>
            <a:r>
              <a:rPr lang="zh-CN" altLang="en-US" b="1" kern="2200" dirty="0">
                <a:latin typeface="Calibri" panose="020F0502020204030204" charset="0"/>
                <a:ea typeface="微软雅黑" panose="020B0503020204020204" charset="-122"/>
                <a:cs typeface="Times New Roman" panose="02020603050405020304" pitchFamily="18" charset="0"/>
              </a:rPr>
              <a:t>推荐浏</a:t>
            </a:r>
            <a:r>
              <a:rPr lang="zh-CN" altLang="en-US" b="1" kern="2200" dirty="0" smtClean="0">
                <a:latin typeface="Calibri" panose="020F0502020204030204" charset="0"/>
                <a:ea typeface="微软雅黑" panose="020B0503020204020204" charset="-122"/>
                <a:cs typeface="Times New Roman" panose="02020603050405020304" pitchFamily="18" charset="0"/>
              </a:rPr>
              <a:t>览器</a:t>
            </a:r>
            <a:endParaRPr lang="zh-CN" altLang="zh-CN" sz="4400" b="1" kern="2200" dirty="0" smtClean="0">
              <a:latin typeface="Calibri" panose="020F0502020204030204" charset="0"/>
              <a:cs typeface="Times New Roman" panose="02020603050405020304" pitchFamily="18" charset="0"/>
            </a:endParaRPr>
          </a:p>
          <a:p>
            <a:pPr marL="1257300" lvl="2" indent="-342900" algn="just">
              <a:lnSpc>
                <a:spcPct val="150000"/>
              </a:lnSpc>
              <a:buFont typeface="Arial" panose="020B0604020202020204" pitchFamily="34" charset="0"/>
              <a:buChar char="•"/>
            </a:pPr>
            <a:endParaRPr lang="en-US" altLang="zh-CN" sz="1600" kern="0" spc="50" dirty="0" smtClean="0">
              <a:solidFill>
                <a:srgbClr val="000000"/>
              </a:solidFill>
              <a:latin typeface="Calibri" panose="020F0502020204030204" charset="0"/>
              <a:ea typeface="微软雅黑" panose="020B0503020204020204" charset="-122"/>
              <a:cs typeface="FZLTZHK--GBK1-0"/>
            </a:endParaRPr>
          </a:p>
          <a:p>
            <a:pPr marL="1257300" lvl="2" indent="-342900" algn="just">
              <a:lnSpc>
                <a:spcPct val="150000"/>
              </a:lnSpc>
              <a:buFont typeface="Arial" panose="020B0604020202020204" pitchFamily="34" charset="0"/>
              <a:buChar char="•"/>
            </a:pPr>
            <a:r>
              <a:rPr lang="en-US" altLang="zh-CN" sz="1600" kern="0" spc="50" dirty="0" smtClean="0">
                <a:solidFill>
                  <a:srgbClr val="000000"/>
                </a:solidFill>
                <a:latin typeface="Calibri" panose="020F0502020204030204" charset="0"/>
                <a:ea typeface="微软雅黑" panose="020B0503020204020204" charset="-122"/>
                <a:cs typeface="FZLTZHK--GBK1-0"/>
              </a:rPr>
              <a:t>IE</a:t>
            </a:r>
            <a:r>
              <a:rPr lang="zh-CN" altLang="zh-CN" sz="1600" kern="0" spc="50" dirty="0">
                <a:solidFill>
                  <a:srgbClr val="000000"/>
                </a:solidFill>
                <a:latin typeface="Calibri" panose="020F0502020204030204" charset="0"/>
                <a:ea typeface="微软雅黑" panose="020B0503020204020204" charset="-122"/>
                <a:cs typeface="FZLTZHK--GBK1-0"/>
              </a:rPr>
              <a:t>浏览器</a:t>
            </a:r>
            <a:r>
              <a:rPr lang="zh-CN" altLang="en-US" sz="1600" kern="0" spc="50" dirty="0">
                <a:solidFill>
                  <a:srgbClr val="000000"/>
                </a:solidFill>
                <a:latin typeface="Calibri" panose="020F0502020204030204" charset="0"/>
                <a:ea typeface="微软雅黑" panose="020B0503020204020204" charset="-122"/>
                <a:cs typeface="FZLTZHK--GBK1-0"/>
              </a:rPr>
              <a:t>（建议</a:t>
            </a:r>
            <a:r>
              <a:rPr lang="en-US" altLang="zh-CN" sz="1600" kern="0" spc="50" dirty="0">
                <a:solidFill>
                  <a:srgbClr val="000000"/>
                </a:solidFill>
                <a:latin typeface="Calibri" panose="020F0502020204030204" charset="0"/>
                <a:ea typeface="微软雅黑" panose="020B0503020204020204" charset="-122"/>
                <a:cs typeface="FZLTZHK--GBK1-0"/>
              </a:rPr>
              <a:t>IE9</a:t>
            </a:r>
            <a:r>
              <a:rPr lang="zh-CN" altLang="en-US" sz="1600" kern="0" spc="50" dirty="0">
                <a:solidFill>
                  <a:srgbClr val="000000"/>
                </a:solidFill>
                <a:latin typeface="Calibri" panose="020F0502020204030204" charset="0"/>
                <a:ea typeface="微软雅黑" panose="020B0503020204020204" charset="-122"/>
                <a:cs typeface="FZLTZHK--GBK1-0"/>
              </a:rPr>
              <a:t>及以上）</a:t>
            </a:r>
            <a:endParaRPr lang="en-US" altLang="zh-CN" sz="1600" kern="0" spc="50" dirty="0">
              <a:solidFill>
                <a:srgbClr val="000000"/>
              </a:solidFill>
              <a:latin typeface="Calibri" panose="020F0502020204030204" charset="0"/>
              <a:ea typeface="微软雅黑" panose="020B0503020204020204" charset="-122"/>
              <a:cs typeface="FZLTZHK--GBK1-0"/>
            </a:endParaRPr>
          </a:p>
          <a:p>
            <a:pPr marL="1257300" lvl="2" indent="-342900" algn="just">
              <a:lnSpc>
                <a:spcPct val="150000"/>
              </a:lnSpc>
              <a:buFont typeface="Arial" panose="020B0604020202020204" pitchFamily="34" charset="0"/>
              <a:buChar char="•"/>
            </a:pPr>
            <a:r>
              <a:rPr lang="zh-CN" altLang="en-US" sz="1600" kern="0" spc="50" dirty="0" smtClean="0">
                <a:solidFill>
                  <a:srgbClr val="000000"/>
                </a:solidFill>
                <a:latin typeface="Calibri" panose="020F0502020204030204" charset="0"/>
                <a:ea typeface="微软雅黑" panose="020B0503020204020204" charset="-122"/>
                <a:cs typeface="FZLTZHK--GBK1-0"/>
              </a:rPr>
              <a:t>火狐</a:t>
            </a:r>
            <a:r>
              <a:rPr lang="zh-CN" altLang="zh-CN" sz="1600" kern="0" spc="50" dirty="0" smtClean="0">
                <a:solidFill>
                  <a:srgbClr val="000000"/>
                </a:solidFill>
                <a:latin typeface="Calibri" panose="020F0502020204030204" charset="0"/>
                <a:ea typeface="微软雅黑" panose="020B0503020204020204" charset="-122"/>
                <a:cs typeface="FZLTZHK--GBK1-0"/>
              </a:rPr>
              <a:t>浏览器</a:t>
            </a:r>
            <a:endParaRPr lang="en-US" altLang="zh-CN" sz="1600" kern="0" spc="50" dirty="0" smtClean="0">
              <a:solidFill>
                <a:srgbClr val="000000"/>
              </a:solidFill>
              <a:latin typeface="Calibri" panose="020F0502020204030204" charset="0"/>
              <a:ea typeface="微软雅黑" panose="020B0503020204020204" charset="-122"/>
              <a:cs typeface="FZLTZHK--GBK1-0"/>
            </a:endParaRPr>
          </a:p>
          <a:p>
            <a:pPr marL="1257300" lvl="2" indent="-342900" algn="just">
              <a:lnSpc>
                <a:spcPct val="150000"/>
              </a:lnSpc>
              <a:buFont typeface="Arial" panose="020B0604020202020204" pitchFamily="34" charset="0"/>
              <a:buChar char="•"/>
            </a:pPr>
            <a:r>
              <a:rPr lang="zh-CN" altLang="en-US" sz="1600" kern="0" spc="50" dirty="0" smtClean="0">
                <a:solidFill>
                  <a:srgbClr val="000000"/>
                </a:solidFill>
                <a:latin typeface="Calibri" panose="020F0502020204030204" charset="0"/>
                <a:ea typeface="微软雅黑" panose="020B0503020204020204" charset="-122"/>
                <a:cs typeface="FZLTZHK--GBK1-0"/>
              </a:rPr>
              <a:t>谷歌</a:t>
            </a:r>
            <a:r>
              <a:rPr lang="zh-CN" altLang="zh-CN" sz="1600" kern="0" spc="50" dirty="0" smtClean="0">
                <a:solidFill>
                  <a:srgbClr val="000000"/>
                </a:solidFill>
                <a:latin typeface="Calibri" panose="020F0502020204030204" charset="0"/>
                <a:ea typeface="微软雅黑" panose="020B0503020204020204" charset="-122"/>
                <a:cs typeface="FZLTZHK--GBK1-0"/>
              </a:rPr>
              <a:t>浏览器</a:t>
            </a:r>
            <a:endParaRPr lang="en-US" altLang="zh-CN" sz="1600" kern="0" spc="50" dirty="0" smtClean="0">
              <a:solidFill>
                <a:srgbClr val="000000"/>
              </a:solidFill>
              <a:latin typeface="Calibri" panose="020F0502020204030204" charset="0"/>
              <a:ea typeface="微软雅黑" panose="020B0503020204020204" charset="-122"/>
              <a:cs typeface="FZLTZHK--GBK1-0"/>
            </a:endParaRPr>
          </a:p>
          <a:p>
            <a:pPr marL="1257300" lvl="2" indent="-342900" algn="just">
              <a:lnSpc>
                <a:spcPct val="150000"/>
              </a:lnSpc>
              <a:buFont typeface="Arial" panose="020B0604020202020204" pitchFamily="34" charset="0"/>
              <a:buChar char="•"/>
            </a:pPr>
            <a:r>
              <a:rPr lang="zh-CN" altLang="en-US" sz="1600" kern="0" spc="50" dirty="0">
                <a:solidFill>
                  <a:srgbClr val="000000"/>
                </a:solidFill>
                <a:latin typeface="Calibri" panose="020F0502020204030204" charset="0"/>
                <a:ea typeface="微软雅黑" panose="020B0503020204020204" charset="-122"/>
                <a:cs typeface="FZLTZHK--GBK1-0"/>
              </a:rPr>
              <a:t>搜狗</a:t>
            </a:r>
            <a:r>
              <a:rPr lang="zh-CN" altLang="zh-CN" sz="1600" kern="0" spc="50" dirty="0" smtClean="0">
                <a:solidFill>
                  <a:srgbClr val="000000"/>
                </a:solidFill>
                <a:latin typeface="Calibri" panose="020F0502020204030204" charset="0"/>
                <a:ea typeface="微软雅黑" panose="020B0503020204020204" charset="-122"/>
                <a:cs typeface="FZLTZHK--GBK1-0"/>
              </a:rPr>
              <a:t>浏览器</a:t>
            </a:r>
            <a:endParaRPr lang="en-US" altLang="zh-CN" sz="1600" kern="0" spc="50" dirty="0" smtClean="0">
              <a:solidFill>
                <a:srgbClr val="000000"/>
              </a:solidFill>
              <a:latin typeface="Calibri" panose="020F0502020204030204" charset="0"/>
              <a:ea typeface="微软雅黑" panose="020B0503020204020204" charset="-122"/>
              <a:cs typeface="FZLTZHK--GBK1-0"/>
            </a:endParaRPr>
          </a:p>
          <a:p>
            <a:pPr marL="1257300" lvl="2" indent="-342900" algn="just">
              <a:lnSpc>
                <a:spcPct val="150000"/>
              </a:lnSpc>
              <a:buFont typeface="Arial" panose="020B0604020202020204" pitchFamily="34" charset="0"/>
              <a:buChar char="•"/>
            </a:pPr>
            <a:r>
              <a:rPr lang="en-US" altLang="zh-CN" sz="1600" kern="0" spc="50" dirty="0" smtClean="0">
                <a:solidFill>
                  <a:srgbClr val="000000"/>
                </a:solidFill>
                <a:latin typeface="Calibri" panose="020F0502020204030204" charset="0"/>
                <a:ea typeface="微软雅黑" panose="020B0503020204020204" charset="-122"/>
                <a:cs typeface="FZLTZHK--GBK1-0"/>
              </a:rPr>
              <a:t>360</a:t>
            </a:r>
            <a:r>
              <a:rPr lang="zh-CN" altLang="zh-CN" sz="1600" kern="0" spc="50" dirty="0" smtClean="0">
                <a:solidFill>
                  <a:srgbClr val="000000"/>
                </a:solidFill>
                <a:latin typeface="Calibri" panose="020F0502020204030204" charset="0"/>
                <a:ea typeface="微软雅黑" panose="020B0503020204020204" charset="-122"/>
                <a:cs typeface="FZLTZHK--GBK1-0"/>
              </a:rPr>
              <a:t>浏览器</a:t>
            </a:r>
            <a:endParaRPr lang="en-US" altLang="zh-CN" sz="1600" kern="0" spc="50" dirty="0" smtClean="0">
              <a:solidFill>
                <a:srgbClr val="000000"/>
              </a:solidFill>
              <a:latin typeface="Calibri" panose="020F0502020204030204" charset="0"/>
              <a:ea typeface="微软雅黑" panose="020B0503020204020204" charset="-122"/>
              <a:cs typeface="FZLTZHK--GBK1-0"/>
            </a:endParaRPr>
          </a:p>
          <a:p>
            <a:pPr lvl="2" algn="just">
              <a:lnSpc>
                <a:spcPct val="150000"/>
              </a:lnSpc>
            </a:pPr>
            <a:endParaRPr lang="en-US" altLang="zh-CN" sz="1600" kern="0" spc="50" dirty="0" smtClean="0">
              <a:solidFill>
                <a:srgbClr val="000000"/>
              </a:solidFill>
              <a:latin typeface="Calibri" panose="020F0502020204030204" charset="0"/>
              <a:ea typeface="微软雅黑" panose="020B0503020204020204" charset="-122"/>
              <a:cs typeface="FZLTZHK--GBK1-0"/>
            </a:endParaRPr>
          </a:p>
          <a:p>
            <a:pPr lvl="2">
              <a:lnSpc>
                <a:spcPct val="150000"/>
              </a:lnSpc>
            </a:pPr>
            <a:r>
              <a:rPr lang="zh-CN" altLang="en-US" sz="1400" kern="0" spc="50" dirty="0" smtClean="0">
                <a:solidFill>
                  <a:srgbClr val="FF0000"/>
                </a:solidFill>
                <a:latin typeface="Calibri" panose="020F0502020204030204" charset="0"/>
                <a:ea typeface="微软雅黑" panose="020B0503020204020204" charset="-122"/>
                <a:cs typeface="FZLTZHK--GBK1-0"/>
              </a:rPr>
              <a:t>温馨提示：建议使用较高版本浏览器以确保正常使用。</a:t>
            </a:r>
            <a:endParaRPr lang="en-US" altLang="zh-CN" sz="1400" kern="0" spc="50" dirty="0">
              <a:solidFill>
                <a:srgbClr val="FF0000"/>
              </a:solidFill>
              <a:latin typeface="Calibri" panose="020F0502020204030204" charset="0"/>
              <a:ea typeface="微软雅黑" panose="020B0503020204020204" charset="-122"/>
              <a:cs typeface="FZLTZHK--GBK1-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03.jp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6" name="矩形 5"/>
          <p:cNvSpPr/>
          <p:nvPr/>
        </p:nvSpPr>
        <p:spPr>
          <a:xfrm>
            <a:off x="809469" y="2018508"/>
            <a:ext cx="7629993" cy="2387833"/>
          </a:xfrm>
          <a:prstGeom prst="rect">
            <a:avLst/>
          </a:prstGeom>
        </p:spPr>
        <p:txBody>
          <a:bodyPr wrap="square">
            <a:spAutoFit/>
          </a:bodyPr>
          <a:lstStyle/>
          <a:p>
            <a:pPr algn="just">
              <a:lnSpc>
                <a:spcPct val="150000"/>
              </a:lnSpc>
              <a:spcBef>
                <a:spcPts val="1700"/>
              </a:spcBef>
              <a:spcAft>
                <a:spcPts val="1650"/>
              </a:spcAft>
            </a:pPr>
            <a:r>
              <a:rPr lang="en-US" altLang="zh-CN" b="1" kern="2200" dirty="0" smtClean="0">
                <a:latin typeface="微软雅黑" panose="020B0503020204020204" charset="-122"/>
                <a:cs typeface="Times New Roman" panose="02020603050405020304" pitchFamily="18" charset="0"/>
              </a:rPr>
              <a:t>2. </a:t>
            </a:r>
            <a:r>
              <a:rPr lang="zh-CN" altLang="en-US" b="1" kern="2200" dirty="0" smtClean="0">
                <a:latin typeface="Calibri" panose="020F0502020204030204" charset="0"/>
                <a:ea typeface="微软雅黑" panose="020B0503020204020204" charset="-122"/>
                <a:cs typeface="Times New Roman" panose="02020603050405020304" pitchFamily="18" charset="0"/>
              </a:rPr>
              <a:t>联系我们</a:t>
            </a:r>
            <a:endParaRPr lang="zh-CN" altLang="zh-CN" sz="4400" b="1" kern="2200" dirty="0" smtClean="0">
              <a:latin typeface="Calibri" panose="020F0502020204030204" charset="0"/>
              <a:cs typeface="Times New Roman" panose="02020603050405020304" pitchFamily="18" charset="0"/>
            </a:endParaRPr>
          </a:p>
          <a:p>
            <a:pPr marL="342900" indent="-342900" algn="just">
              <a:lnSpc>
                <a:spcPct val="150000"/>
              </a:lnSpc>
              <a:buFont typeface="+mj-ea"/>
              <a:buAutoNum type="circleNumDbPlain"/>
            </a:pPr>
            <a:endParaRPr lang="en-US" altLang="zh-CN" kern="0" spc="50" dirty="0" smtClean="0">
              <a:solidFill>
                <a:srgbClr val="000000"/>
              </a:solidFill>
              <a:latin typeface="Calibri" panose="020F0502020204030204" charset="0"/>
              <a:ea typeface="微软雅黑" panose="020B0503020204020204" charset="-122"/>
            </a:endParaRPr>
          </a:p>
          <a:p>
            <a:pPr marL="342900" indent="-342900" algn="just">
              <a:lnSpc>
                <a:spcPct val="150000"/>
              </a:lnSpc>
              <a:buFont typeface="+mj-ea"/>
              <a:buAutoNum type="circleNumDbPlain"/>
            </a:pPr>
            <a:r>
              <a:rPr lang="zh-CN" altLang="en-US" kern="0" spc="50" dirty="0" smtClean="0">
                <a:solidFill>
                  <a:srgbClr val="000000"/>
                </a:solidFill>
                <a:latin typeface="Calibri" panose="020F0502020204030204" charset="0"/>
                <a:ea typeface="微软雅黑" panose="020B0503020204020204" charset="-122"/>
              </a:rPr>
              <a:t>咨询热线：</a:t>
            </a:r>
            <a:r>
              <a:rPr lang="en-US" altLang="zh-CN" kern="0" spc="50" smtClean="0">
                <a:solidFill>
                  <a:srgbClr val="000000"/>
                </a:solidFill>
                <a:latin typeface="Calibri" panose="020F0502020204030204" charset="0"/>
                <a:ea typeface="微软雅黑" panose="020B0503020204020204" charset="-122"/>
              </a:rPr>
              <a:t>010-80480998    18500695206</a:t>
            </a:r>
            <a:r>
              <a:rPr lang="zh-CN" altLang="en-US" kern="0" spc="50" smtClean="0">
                <a:solidFill>
                  <a:srgbClr val="000000"/>
                </a:solidFill>
                <a:latin typeface="Calibri" panose="020F0502020204030204" charset="0"/>
                <a:ea typeface="微软雅黑" panose="020B0503020204020204" charset="-122"/>
              </a:rPr>
              <a:t>（靳女士）</a:t>
            </a:r>
            <a:endParaRPr lang="en-US" altLang="zh-CN" kern="0" spc="50" dirty="0" smtClean="0">
              <a:solidFill>
                <a:srgbClr val="000000"/>
              </a:solidFill>
              <a:latin typeface="Calibri" panose="020F0502020204030204" charset="0"/>
              <a:ea typeface="微软雅黑" panose="020B0503020204020204" charset="-122"/>
            </a:endParaRPr>
          </a:p>
          <a:p>
            <a:pPr marL="342900" indent="-342900" algn="just">
              <a:lnSpc>
                <a:spcPct val="150000"/>
              </a:lnSpc>
              <a:buFont typeface="+mj-ea"/>
              <a:buAutoNum type="circleNumDbPlain"/>
            </a:pPr>
            <a:r>
              <a:rPr lang="zh-CN" altLang="en-US" kern="0" spc="50" dirty="0" smtClean="0">
                <a:solidFill>
                  <a:srgbClr val="000000"/>
                </a:solidFill>
                <a:latin typeface="Calibri" panose="020F0502020204030204" charset="0"/>
                <a:ea typeface="微软雅黑" panose="020B0503020204020204" charset="-122"/>
              </a:rPr>
              <a:t>邮箱留言：</a:t>
            </a:r>
            <a:r>
              <a:rPr lang="en-US" altLang="zh-CN" kern="0" spc="50" dirty="0" smtClean="0">
                <a:solidFill>
                  <a:srgbClr val="000000"/>
                </a:solidFill>
                <a:latin typeface="Calibri" panose="020F0502020204030204" charset="0"/>
                <a:ea typeface="微软雅黑" panose="020B0503020204020204" charset="-122"/>
                <a:hlinkClick r:id="rId2"/>
              </a:rPr>
              <a:t>yssc@artron.net</a:t>
            </a:r>
            <a:endParaRPr lang="en-US" altLang="zh-CN" kern="0" spc="50" dirty="0" smtClean="0">
              <a:solidFill>
                <a:srgbClr val="000000"/>
              </a:solidFill>
              <a:latin typeface="Calibri" panose="020F0502020204030204" charset="0"/>
              <a:ea typeface="微软雅黑" panose="020B0503020204020204" charset="-122"/>
            </a:endParaRPr>
          </a:p>
          <a:p>
            <a:pPr marL="342900" indent="-342900" algn="just">
              <a:lnSpc>
                <a:spcPct val="150000"/>
              </a:lnSpc>
              <a:buFont typeface="+mj-ea"/>
              <a:buAutoNum type="circleNumDbPlain"/>
            </a:pPr>
            <a:r>
              <a:rPr lang="zh-CN" altLang="en-US" kern="0" spc="50" dirty="0" smtClean="0">
                <a:solidFill>
                  <a:srgbClr val="000000"/>
                </a:solidFill>
                <a:latin typeface="Calibri" panose="020F0502020204030204" charset="0"/>
                <a:ea typeface="微软雅黑" panose="020B0503020204020204" charset="-122"/>
              </a:rPr>
              <a:t>地址：北京市顺义区天竺空港工业</a:t>
            </a:r>
            <a:r>
              <a:rPr lang="en-US" altLang="zh-CN" kern="0" spc="50" dirty="0" smtClean="0">
                <a:solidFill>
                  <a:srgbClr val="000000"/>
                </a:solidFill>
                <a:latin typeface="Calibri" panose="020F0502020204030204" charset="0"/>
                <a:ea typeface="微软雅黑" panose="020B0503020204020204" charset="-122"/>
              </a:rPr>
              <a:t>A</a:t>
            </a:r>
            <a:r>
              <a:rPr lang="zh-CN" altLang="en-US" kern="0" spc="50" dirty="0" smtClean="0">
                <a:solidFill>
                  <a:srgbClr val="000000"/>
                </a:solidFill>
                <a:latin typeface="Calibri" panose="020F0502020204030204" charset="0"/>
                <a:ea typeface="微软雅黑" panose="020B0503020204020204" charset="-122"/>
              </a:rPr>
              <a:t>区空港科技大厦</a:t>
            </a:r>
            <a:r>
              <a:rPr lang="en-US" altLang="zh-CN" kern="0" spc="50" dirty="0" smtClean="0">
                <a:solidFill>
                  <a:srgbClr val="000000"/>
                </a:solidFill>
                <a:latin typeface="Calibri" panose="020F0502020204030204" charset="0"/>
                <a:ea typeface="微软雅黑" panose="020B0503020204020204" charset="-122"/>
              </a:rPr>
              <a:t>9</a:t>
            </a:r>
            <a:r>
              <a:rPr lang="zh-CN" altLang="en-US" kern="0" spc="50" dirty="0" smtClean="0">
                <a:solidFill>
                  <a:srgbClr val="000000"/>
                </a:solidFill>
                <a:latin typeface="Calibri" panose="020F0502020204030204" charset="0"/>
                <a:ea typeface="微软雅黑" panose="020B0503020204020204" charset="-122"/>
              </a:rPr>
              <a:t>层</a:t>
            </a:r>
            <a:endParaRPr lang="en-US" altLang="zh-CN" kern="0" spc="50" dirty="0" smtClean="0">
              <a:solidFill>
                <a:srgbClr val="000000"/>
              </a:solidFill>
              <a:latin typeface="Calibri" panose="020F0502020204030204" charset="0"/>
              <a:ea typeface="微软雅黑" panose="020B050302020402020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sp>
        <p:nvSpPr>
          <p:cNvPr id="3" name="内容占位符 2"/>
          <p:cNvSpPr>
            <a:spLocks noGrp="1"/>
          </p:cNvSpPr>
          <p:nvPr>
            <p:ph idx="1"/>
          </p:nvPr>
        </p:nvSpPr>
        <p:spPr/>
        <p:txBody>
          <a:bodyPr/>
          <a:lstStyle/>
          <a:p>
            <a:endParaRPr kumimoji="1" lang="zh-CN" altLang="en-US"/>
          </a:p>
        </p:txBody>
      </p:sp>
      <p:pic>
        <p:nvPicPr>
          <p:cNvPr id="4" name="图片 3" descr="4-03.jp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2940" y="536"/>
            <a:ext cx="9386940" cy="6857464"/>
          </a:xfrm>
          <a:prstGeom prst="rect">
            <a:avLst/>
          </a:prstGeom>
        </p:spPr>
      </p:pic>
      <p:sp>
        <p:nvSpPr>
          <p:cNvPr id="8" name="文本框 7"/>
          <p:cNvSpPr txBox="1"/>
          <p:nvPr/>
        </p:nvSpPr>
        <p:spPr>
          <a:xfrm>
            <a:off x="2845548" y="1076980"/>
            <a:ext cx="5841252" cy="523220"/>
          </a:xfrm>
          <a:prstGeom prst="rect">
            <a:avLst/>
          </a:prstGeom>
          <a:noFill/>
        </p:spPr>
        <p:txBody>
          <a:bodyPr wrap="square" rtlCol="0">
            <a:spAutoFit/>
          </a:bodyPr>
          <a:lstStyle/>
          <a:p>
            <a:pPr lvl="0"/>
            <a:r>
              <a:rPr kumimoji="1" lang="zh-CN" altLang="en-US" sz="2800" b="1" dirty="0" smtClean="0">
                <a:solidFill>
                  <a:srgbClr val="FF0000"/>
                </a:solidFill>
                <a:latin typeface="微软雅黑" panose="020B0503020204020204" charset="-122"/>
                <a:ea typeface="微软雅黑" panose="020B0503020204020204" charset="-122"/>
                <a:cs typeface="微软雅黑" panose="020B0503020204020204" charset="-122"/>
              </a:rPr>
              <a:t>   关于雅昌文化集团</a:t>
            </a:r>
            <a:endParaRPr kumimoji="1" lang="en-US" altLang="zh-CN" sz="2800" b="1" dirty="0" smtClean="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9" name="TextBox 8"/>
          <p:cNvSpPr txBox="1"/>
          <p:nvPr/>
        </p:nvSpPr>
        <p:spPr>
          <a:xfrm>
            <a:off x="457200" y="2129051"/>
            <a:ext cx="7977116" cy="3693319"/>
          </a:xfrm>
          <a:prstGeom prst="rect">
            <a:avLst/>
          </a:prstGeom>
          <a:noFill/>
        </p:spPr>
        <p:txBody>
          <a:bodyPr wrap="square" rtlCol="0">
            <a:spAutoFit/>
          </a:bodyPr>
          <a:lstStyle/>
          <a:p>
            <a:pPr>
              <a:lnSpc>
                <a:spcPct val="150000"/>
              </a:lnSpc>
            </a:pPr>
            <a:r>
              <a:rPr lang="zh-CN" altLang="en-US" dirty="0" smtClean="0">
                <a:latin typeface="微软雅黑" panose="020B0503020204020204" charset="-122"/>
                <a:ea typeface="微软雅黑" panose="020B0503020204020204" charset="-122"/>
              </a:rPr>
              <a:t>雅昌创建于</a:t>
            </a:r>
            <a:r>
              <a:rPr lang="en-US" altLang="zh-CN" dirty="0" smtClean="0">
                <a:latin typeface="微软雅黑" panose="020B0503020204020204" charset="-122"/>
                <a:ea typeface="微软雅黑" panose="020B0503020204020204" charset="-122"/>
              </a:rPr>
              <a:t>1993</a:t>
            </a:r>
            <a:r>
              <a:rPr lang="zh-CN" altLang="en-US" dirty="0" smtClean="0">
                <a:latin typeface="微软雅黑" panose="020B0503020204020204" charset="-122"/>
                <a:ea typeface="微软雅黑" panose="020B0503020204020204" charset="-122"/>
              </a:rPr>
              <a:t>年，拥有北京、深圳、上海三大运营基地，杭州、广州两大艺术服务中心，以及广西、香港两个办事处。产品和服务遍及全球几十个国家和地区。</a:t>
            </a:r>
            <a:endParaRPr lang="zh-CN" altLang="en-US" dirty="0" smtClean="0">
              <a:latin typeface="微软雅黑" panose="020B0503020204020204" charset="-122"/>
              <a:ea typeface="微软雅黑" panose="020B0503020204020204" charset="-122"/>
            </a:endParaRPr>
          </a:p>
          <a:p>
            <a:pPr>
              <a:lnSpc>
                <a:spcPct val="150000"/>
              </a:lnSpc>
            </a:pPr>
            <a:r>
              <a:rPr lang="zh-CN" altLang="en-US" dirty="0" smtClean="0">
                <a:latin typeface="微软雅黑" panose="020B0503020204020204" charset="-122"/>
                <a:ea typeface="微软雅黑" panose="020B0503020204020204" charset="-122"/>
              </a:rPr>
              <a:t>二十年来，雅昌将“通过‘为人民艺术服务’实现‘艺术为人民服务’”确定为企业宗旨，将成为卓越的艺术服务机构作为企业愿景，始终以“让艺术走进每个人的生活”为使命，致力于成为中国新经济文化产业的开拓者，不断追求先进的科学技术、创新的经营管理模式，为中国及世界文化艺术界提供综合服务，为广大消费者提供文化艺术产品。</a:t>
            </a:r>
            <a:endParaRPr lang="zh-CN" altLang="en-US" dirty="0" smtClean="0">
              <a:latin typeface="微软雅黑" panose="020B0503020204020204" charset="-122"/>
              <a:ea typeface="微软雅黑" panose="020B0503020204020204" charset="-122"/>
            </a:endParaRPr>
          </a:p>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03.jp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5" name="标题 1"/>
          <p:cNvSpPr txBox="1"/>
          <p:nvPr/>
        </p:nvSpPr>
        <p:spPr bwMode="auto">
          <a:xfrm>
            <a:off x="1664334" y="424966"/>
            <a:ext cx="6917961" cy="858188"/>
          </a:xfrm>
          <a:prstGeom prst="rect">
            <a:avLst/>
          </a:prstGeom>
          <a:noFill/>
          <a:ln>
            <a:miter lim="800000"/>
          </a:ln>
        </p:spPr>
        <p:txBody>
          <a:bodyPr vert="horz" wrap="square" lIns="91440" tIns="45720" rIns="91440" bIns="45720" numCol="1" rtlCol="0" anchor="t" anchorCtr="0" compatLnSpc="1">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rgbClr val="FF0000"/>
                </a:solidFill>
                <a:latin typeface="微软雅黑" panose="020B0503020204020204" charset="-122"/>
                <a:ea typeface="微软雅黑" panose="020B0503020204020204" charset="-122"/>
              </a:rPr>
              <a:t>西班牙建筑资源数据库常见</a:t>
            </a:r>
            <a:r>
              <a:rPr lang="zh-CN" altLang="en-US" sz="2800" b="1" dirty="0" smtClean="0">
                <a:solidFill>
                  <a:srgbClr val="FF0000"/>
                </a:solidFill>
                <a:latin typeface="微软雅黑" panose="020B0503020204020204" charset="-122"/>
                <a:ea typeface="微软雅黑" panose="020B0503020204020204" charset="-122"/>
              </a:rPr>
              <a:t>问题</a:t>
            </a:r>
            <a:endParaRPr lang="en-US" altLang="zh-CN" sz="2800" b="1" dirty="0" smtClean="0">
              <a:solidFill>
                <a:srgbClr val="FF0000"/>
              </a:solidFill>
              <a:latin typeface="微软雅黑" panose="020B0503020204020204" charset="-122"/>
              <a:ea typeface="微软雅黑" panose="020B0503020204020204" charset="-122"/>
            </a:endParaRPr>
          </a:p>
        </p:txBody>
      </p:sp>
      <p:sp>
        <p:nvSpPr>
          <p:cNvPr id="6" name="矩形 5"/>
          <p:cNvSpPr/>
          <p:nvPr/>
        </p:nvSpPr>
        <p:spPr>
          <a:xfrm>
            <a:off x="809469" y="2018508"/>
            <a:ext cx="7629993" cy="3634328"/>
          </a:xfrm>
          <a:prstGeom prst="rect">
            <a:avLst/>
          </a:prstGeom>
        </p:spPr>
        <p:txBody>
          <a:bodyPr wrap="square">
            <a:spAutoFit/>
          </a:bodyPr>
          <a:lstStyle/>
          <a:p>
            <a:pPr algn="just">
              <a:lnSpc>
                <a:spcPct val="150000"/>
              </a:lnSpc>
              <a:spcBef>
                <a:spcPts val="1700"/>
              </a:spcBef>
              <a:spcAft>
                <a:spcPts val="1650"/>
              </a:spcAft>
            </a:pPr>
            <a:r>
              <a:rPr lang="zh-CN" altLang="en-US" b="1" kern="2200" dirty="0" smtClean="0">
                <a:latin typeface="Calibri" panose="020F0502020204030204" charset="0"/>
                <a:ea typeface="微软雅黑" panose="020B0503020204020204" charset="-122"/>
                <a:cs typeface="Times New Roman" panose="02020603050405020304" pitchFamily="18" charset="0"/>
              </a:rPr>
              <a:t>推荐</a:t>
            </a:r>
            <a:r>
              <a:rPr lang="zh-CN" altLang="en-US" b="1" kern="2200" dirty="0">
                <a:latin typeface="Calibri" panose="020F0502020204030204" charset="0"/>
                <a:ea typeface="微软雅黑" panose="020B0503020204020204" charset="-122"/>
                <a:cs typeface="Times New Roman" panose="02020603050405020304" pitchFamily="18" charset="0"/>
              </a:rPr>
              <a:t>浏</a:t>
            </a:r>
            <a:r>
              <a:rPr lang="zh-CN" altLang="en-US" b="1" kern="2200" dirty="0" smtClean="0">
                <a:latin typeface="Calibri" panose="020F0502020204030204" charset="0"/>
                <a:ea typeface="微软雅黑" panose="020B0503020204020204" charset="-122"/>
                <a:cs typeface="Times New Roman" panose="02020603050405020304" pitchFamily="18" charset="0"/>
              </a:rPr>
              <a:t>览器</a:t>
            </a:r>
            <a:endParaRPr lang="zh-CN" altLang="zh-CN" sz="4400" b="1" kern="2200" dirty="0" smtClean="0">
              <a:latin typeface="Calibri" panose="020F0502020204030204" charset="0"/>
              <a:cs typeface="Times New Roman" panose="02020603050405020304" pitchFamily="18" charset="0"/>
            </a:endParaRPr>
          </a:p>
          <a:p>
            <a:pPr marL="1257300" lvl="2" indent="-342900" algn="just">
              <a:lnSpc>
                <a:spcPct val="150000"/>
              </a:lnSpc>
              <a:buFont typeface="Arial" panose="020B0604020202020204" pitchFamily="34" charset="0"/>
              <a:buChar char="•"/>
            </a:pPr>
            <a:endParaRPr lang="en-US" altLang="zh-CN" sz="1600" kern="0" spc="50" dirty="0" smtClean="0">
              <a:solidFill>
                <a:srgbClr val="000000"/>
              </a:solidFill>
              <a:latin typeface="Calibri" panose="020F0502020204030204" charset="0"/>
              <a:ea typeface="微软雅黑" panose="020B0503020204020204" charset="-122"/>
              <a:cs typeface="FZLTZHK--GBK1-0"/>
            </a:endParaRPr>
          </a:p>
          <a:p>
            <a:pPr marL="1257300" lvl="2" indent="-342900" algn="just">
              <a:lnSpc>
                <a:spcPct val="150000"/>
              </a:lnSpc>
              <a:buFont typeface="Arial" panose="020B0604020202020204" pitchFamily="34" charset="0"/>
              <a:buChar char="•"/>
            </a:pPr>
            <a:r>
              <a:rPr lang="en-US" altLang="zh-CN" sz="1600" kern="0" spc="50" dirty="0" smtClean="0">
                <a:solidFill>
                  <a:srgbClr val="000000"/>
                </a:solidFill>
                <a:latin typeface="Calibri" panose="020F0502020204030204" charset="0"/>
                <a:ea typeface="微软雅黑" panose="020B0503020204020204" charset="-122"/>
                <a:cs typeface="FZLTZHK--GBK1-0"/>
              </a:rPr>
              <a:t>IE</a:t>
            </a:r>
            <a:r>
              <a:rPr lang="zh-CN" altLang="zh-CN" sz="1600" kern="0" spc="50" dirty="0">
                <a:solidFill>
                  <a:srgbClr val="000000"/>
                </a:solidFill>
                <a:latin typeface="Calibri" panose="020F0502020204030204" charset="0"/>
                <a:ea typeface="微软雅黑" panose="020B0503020204020204" charset="-122"/>
                <a:cs typeface="FZLTZHK--GBK1-0"/>
              </a:rPr>
              <a:t>浏览器</a:t>
            </a:r>
            <a:r>
              <a:rPr lang="zh-CN" altLang="en-US" sz="1600" kern="0" spc="50" dirty="0">
                <a:solidFill>
                  <a:srgbClr val="000000"/>
                </a:solidFill>
                <a:latin typeface="Calibri" panose="020F0502020204030204" charset="0"/>
                <a:ea typeface="微软雅黑" panose="020B0503020204020204" charset="-122"/>
                <a:cs typeface="FZLTZHK--GBK1-0"/>
              </a:rPr>
              <a:t>（建议</a:t>
            </a:r>
            <a:r>
              <a:rPr lang="en-US" altLang="zh-CN" sz="1600" kern="0" spc="50" dirty="0">
                <a:solidFill>
                  <a:srgbClr val="000000"/>
                </a:solidFill>
                <a:latin typeface="Calibri" panose="020F0502020204030204" charset="0"/>
                <a:ea typeface="微软雅黑" panose="020B0503020204020204" charset="-122"/>
                <a:cs typeface="FZLTZHK--GBK1-0"/>
              </a:rPr>
              <a:t>IE9</a:t>
            </a:r>
            <a:r>
              <a:rPr lang="zh-CN" altLang="en-US" sz="1600" kern="0" spc="50" dirty="0">
                <a:solidFill>
                  <a:srgbClr val="000000"/>
                </a:solidFill>
                <a:latin typeface="Calibri" panose="020F0502020204030204" charset="0"/>
                <a:ea typeface="微软雅黑" panose="020B0503020204020204" charset="-122"/>
                <a:cs typeface="FZLTZHK--GBK1-0"/>
              </a:rPr>
              <a:t>及以上）</a:t>
            </a:r>
            <a:endParaRPr lang="en-US" altLang="zh-CN" sz="1600" kern="0" spc="50" dirty="0">
              <a:solidFill>
                <a:srgbClr val="000000"/>
              </a:solidFill>
              <a:latin typeface="Calibri" panose="020F0502020204030204" charset="0"/>
              <a:ea typeface="微软雅黑" panose="020B0503020204020204" charset="-122"/>
              <a:cs typeface="FZLTZHK--GBK1-0"/>
            </a:endParaRPr>
          </a:p>
          <a:p>
            <a:pPr marL="1257300" lvl="2" indent="-342900" algn="just">
              <a:lnSpc>
                <a:spcPct val="150000"/>
              </a:lnSpc>
              <a:buFont typeface="Arial" panose="020B0604020202020204" pitchFamily="34" charset="0"/>
              <a:buChar char="•"/>
            </a:pPr>
            <a:r>
              <a:rPr lang="zh-CN" altLang="en-US" sz="1600" kern="0" spc="50" dirty="0" smtClean="0">
                <a:solidFill>
                  <a:srgbClr val="000000"/>
                </a:solidFill>
                <a:latin typeface="Calibri" panose="020F0502020204030204" charset="0"/>
                <a:ea typeface="微软雅黑" panose="020B0503020204020204" charset="-122"/>
                <a:cs typeface="FZLTZHK--GBK1-0"/>
              </a:rPr>
              <a:t>火狐</a:t>
            </a:r>
            <a:r>
              <a:rPr lang="zh-CN" altLang="zh-CN" sz="1600" kern="0" spc="50" dirty="0" smtClean="0">
                <a:solidFill>
                  <a:srgbClr val="000000"/>
                </a:solidFill>
                <a:latin typeface="Calibri" panose="020F0502020204030204" charset="0"/>
                <a:ea typeface="微软雅黑" panose="020B0503020204020204" charset="-122"/>
                <a:cs typeface="FZLTZHK--GBK1-0"/>
              </a:rPr>
              <a:t>浏览器</a:t>
            </a:r>
            <a:endParaRPr lang="en-US" altLang="zh-CN" sz="1600" kern="0" spc="50" dirty="0" smtClean="0">
              <a:solidFill>
                <a:srgbClr val="000000"/>
              </a:solidFill>
              <a:latin typeface="Calibri" panose="020F0502020204030204" charset="0"/>
              <a:ea typeface="微软雅黑" panose="020B0503020204020204" charset="-122"/>
              <a:cs typeface="FZLTZHK--GBK1-0"/>
            </a:endParaRPr>
          </a:p>
          <a:p>
            <a:pPr marL="1257300" lvl="2" indent="-342900" algn="just">
              <a:lnSpc>
                <a:spcPct val="150000"/>
              </a:lnSpc>
              <a:buFont typeface="Arial" panose="020B0604020202020204" pitchFamily="34" charset="0"/>
              <a:buChar char="•"/>
            </a:pPr>
            <a:r>
              <a:rPr lang="zh-CN" altLang="en-US" sz="1600" kern="0" spc="50" dirty="0" smtClean="0">
                <a:solidFill>
                  <a:srgbClr val="000000"/>
                </a:solidFill>
                <a:latin typeface="Calibri" panose="020F0502020204030204" charset="0"/>
                <a:ea typeface="微软雅黑" panose="020B0503020204020204" charset="-122"/>
                <a:cs typeface="FZLTZHK--GBK1-0"/>
              </a:rPr>
              <a:t>谷歌</a:t>
            </a:r>
            <a:r>
              <a:rPr lang="zh-CN" altLang="zh-CN" sz="1600" kern="0" spc="50" dirty="0" smtClean="0">
                <a:solidFill>
                  <a:srgbClr val="000000"/>
                </a:solidFill>
                <a:latin typeface="Calibri" panose="020F0502020204030204" charset="0"/>
                <a:ea typeface="微软雅黑" panose="020B0503020204020204" charset="-122"/>
                <a:cs typeface="FZLTZHK--GBK1-0"/>
              </a:rPr>
              <a:t>浏览器</a:t>
            </a:r>
            <a:endParaRPr lang="en-US" altLang="zh-CN" sz="1600" kern="0" spc="50" dirty="0" smtClean="0">
              <a:solidFill>
                <a:srgbClr val="000000"/>
              </a:solidFill>
              <a:latin typeface="Calibri" panose="020F0502020204030204" charset="0"/>
              <a:ea typeface="微软雅黑" panose="020B0503020204020204" charset="-122"/>
              <a:cs typeface="FZLTZHK--GBK1-0"/>
            </a:endParaRPr>
          </a:p>
          <a:p>
            <a:pPr marL="1257300" lvl="2" indent="-342900" algn="just">
              <a:lnSpc>
                <a:spcPct val="150000"/>
              </a:lnSpc>
              <a:buFont typeface="Arial" panose="020B0604020202020204" pitchFamily="34" charset="0"/>
              <a:buChar char="•"/>
            </a:pPr>
            <a:r>
              <a:rPr lang="zh-CN" altLang="en-US" sz="1600" kern="0" spc="50" dirty="0">
                <a:solidFill>
                  <a:srgbClr val="000000"/>
                </a:solidFill>
                <a:latin typeface="Calibri" panose="020F0502020204030204" charset="0"/>
                <a:ea typeface="微软雅黑" panose="020B0503020204020204" charset="-122"/>
                <a:cs typeface="FZLTZHK--GBK1-0"/>
              </a:rPr>
              <a:t>搜狗</a:t>
            </a:r>
            <a:r>
              <a:rPr lang="zh-CN" altLang="zh-CN" sz="1600" kern="0" spc="50" dirty="0" smtClean="0">
                <a:solidFill>
                  <a:srgbClr val="000000"/>
                </a:solidFill>
                <a:latin typeface="Calibri" panose="020F0502020204030204" charset="0"/>
                <a:ea typeface="微软雅黑" panose="020B0503020204020204" charset="-122"/>
                <a:cs typeface="FZLTZHK--GBK1-0"/>
              </a:rPr>
              <a:t>浏览器</a:t>
            </a:r>
            <a:endParaRPr lang="en-US" altLang="zh-CN" sz="1600" kern="0" spc="50" dirty="0" smtClean="0">
              <a:solidFill>
                <a:srgbClr val="000000"/>
              </a:solidFill>
              <a:latin typeface="Calibri" panose="020F0502020204030204" charset="0"/>
              <a:ea typeface="微软雅黑" panose="020B0503020204020204" charset="-122"/>
              <a:cs typeface="FZLTZHK--GBK1-0"/>
            </a:endParaRPr>
          </a:p>
          <a:p>
            <a:pPr marL="1257300" lvl="2" indent="-342900" algn="just">
              <a:lnSpc>
                <a:spcPct val="150000"/>
              </a:lnSpc>
              <a:buFont typeface="Arial" panose="020B0604020202020204" pitchFamily="34" charset="0"/>
              <a:buChar char="•"/>
            </a:pPr>
            <a:r>
              <a:rPr lang="en-US" altLang="zh-CN" sz="1600" kern="0" spc="50" dirty="0" smtClean="0">
                <a:solidFill>
                  <a:srgbClr val="000000"/>
                </a:solidFill>
                <a:latin typeface="Calibri" panose="020F0502020204030204" charset="0"/>
                <a:ea typeface="微软雅黑" panose="020B0503020204020204" charset="-122"/>
                <a:cs typeface="FZLTZHK--GBK1-0"/>
              </a:rPr>
              <a:t>360</a:t>
            </a:r>
            <a:r>
              <a:rPr lang="zh-CN" altLang="zh-CN" sz="1600" kern="0" spc="50" dirty="0" smtClean="0">
                <a:solidFill>
                  <a:srgbClr val="000000"/>
                </a:solidFill>
                <a:latin typeface="Calibri" panose="020F0502020204030204" charset="0"/>
                <a:ea typeface="微软雅黑" panose="020B0503020204020204" charset="-122"/>
                <a:cs typeface="FZLTZHK--GBK1-0"/>
              </a:rPr>
              <a:t>浏览器</a:t>
            </a:r>
            <a:endParaRPr lang="en-US" altLang="zh-CN" sz="1600" kern="0" spc="50" dirty="0" smtClean="0">
              <a:solidFill>
                <a:srgbClr val="000000"/>
              </a:solidFill>
              <a:latin typeface="Calibri" panose="020F0502020204030204" charset="0"/>
              <a:ea typeface="微软雅黑" panose="020B0503020204020204" charset="-122"/>
              <a:cs typeface="FZLTZHK--GBK1-0"/>
            </a:endParaRPr>
          </a:p>
          <a:p>
            <a:pPr lvl="2" algn="just">
              <a:lnSpc>
                <a:spcPct val="150000"/>
              </a:lnSpc>
            </a:pPr>
            <a:endParaRPr lang="en-US" altLang="zh-CN" sz="1600" kern="0" spc="50" dirty="0" smtClean="0">
              <a:solidFill>
                <a:srgbClr val="000000"/>
              </a:solidFill>
              <a:latin typeface="Calibri" panose="020F0502020204030204" charset="0"/>
              <a:ea typeface="微软雅黑" panose="020B0503020204020204" charset="-122"/>
              <a:cs typeface="FZLTZHK--GBK1-0"/>
            </a:endParaRPr>
          </a:p>
          <a:p>
            <a:pPr lvl="2">
              <a:lnSpc>
                <a:spcPct val="150000"/>
              </a:lnSpc>
            </a:pPr>
            <a:r>
              <a:rPr lang="zh-CN" altLang="en-US" sz="1400" kern="0" spc="50" dirty="0" smtClean="0">
                <a:solidFill>
                  <a:srgbClr val="FF0000"/>
                </a:solidFill>
                <a:latin typeface="Calibri" panose="020F0502020204030204" charset="0"/>
                <a:ea typeface="微软雅黑" panose="020B0503020204020204" charset="-122"/>
                <a:cs typeface="FZLTZHK--GBK1-0"/>
              </a:rPr>
              <a:t>温馨提示：建议使用较高版本浏览器以确保正常使用。</a:t>
            </a:r>
            <a:endParaRPr lang="en-US" altLang="zh-CN" sz="1400" kern="0" spc="50" dirty="0">
              <a:solidFill>
                <a:srgbClr val="FF0000"/>
              </a:solidFill>
              <a:latin typeface="Calibri" panose="020F0502020204030204" charset="0"/>
              <a:ea typeface="微软雅黑" panose="020B0503020204020204" charset="-122"/>
              <a:cs typeface="FZLTZHK--GBK1-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 </a:t>
            </a:r>
            <a:endParaRPr kumimoji="1" lang="zh-CN" altLang="en-US" dirty="0"/>
          </a:p>
        </p:txBody>
      </p:sp>
      <p:sp>
        <p:nvSpPr>
          <p:cNvPr id="3" name="内容占位符 2"/>
          <p:cNvSpPr>
            <a:spLocks noGrp="1"/>
          </p:cNvSpPr>
          <p:nvPr>
            <p:ph idx="1"/>
          </p:nvPr>
        </p:nvSpPr>
        <p:spPr/>
        <p:txBody>
          <a:bodyPr/>
          <a:lstStyle/>
          <a:p>
            <a:endParaRPr kumimoji="1" lang="zh-CN" altLang="en-US" dirty="0"/>
          </a:p>
        </p:txBody>
      </p:sp>
      <p:pic>
        <p:nvPicPr>
          <p:cNvPr id="7" name="图片 6" descr="封底.jp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6" name="文本框 8"/>
          <p:cNvSpPr txBox="1"/>
          <p:nvPr/>
        </p:nvSpPr>
        <p:spPr>
          <a:xfrm>
            <a:off x="3995208" y="4310603"/>
            <a:ext cx="4899668" cy="1291590"/>
          </a:xfrm>
          <a:prstGeom prst="rect">
            <a:avLst/>
          </a:prstGeom>
          <a:noFill/>
        </p:spPr>
        <p:txBody>
          <a:bodyPr wrap="square" rtlCol="0">
            <a:spAutoFit/>
          </a:bodyPr>
          <a:lstStyle/>
          <a:p>
            <a:pPr>
              <a:lnSpc>
                <a:spcPct val="130000"/>
              </a:lnSpc>
              <a:buFont typeface="Arial" panose="020B0604020202020204" pitchFamily="34" charset="0"/>
              <a:buChar char="•"/>
            </a:pPr>
            <a:r>
              <a:rPr kumimoji="1" lang="zh-CN" altLang="en-US" sz="20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联系人：靳菊红</a:t>
            </a:r>
            <a:endParaRPr kumimoji="1" lang="en-US" altLang="zh-CN" sz="20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30000"/>
              </a:lnSpc>
              <a:buFont typeface="Arial" panose="020B0604020202020204" pitchFamily="34" charset="0"/>
              <a:buChar char="•"/>
            </a:pPr>
            <a:r>
              <a:rPr kumimoji="1" lang="en-US" altLang="zh-CN" sz="20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kumimoji="1" lang="zh-CN" altLang="en-US" sz="20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咨询电话：</a:t>
            </a:r>
            <a:r>
              <a:rPr kumimoji="1" lang="en-US" altLang="zh-CN" sz="20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18500695206</a:t>
            </a:r>
            <a:endParaRPr kumimoji="1" lang="en-US" altLang="zh-CN" sz="20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30000"/>
              </a:lnSpc>
            </a:pPr>
            <a:r>
              <a:rPr kumimoji="1" lang="en-US" altLang="zh-CN" sz="20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kumimoji="1" lang="en-US" altLang="zh-CN"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7"/>
          <p:cNvSpPr txBox="1"/>
          <p:nvPr/>
        </p:nvSpPr>
        <p:spPr>
          <a:xfrm>
            <a:off x="2006221" y="2606722"/>
            <a:ext cx="5349922" cy="706755"/>
          </a:xfrm>
          <a:prstGeom prst="rect">
            <a:avLst/>
          </a:prstGeom>
          <a:noFill/>
        </p:spPr>
        <p:txBody>
          <a:bodyPr wrap="square" rtlCol="0">
            <a:spAutoFit/>
          </a:bodyPr>
          <a:lstStyle/>
          <a:p>
            <a:r>
              <a:rPr kumimoji="1"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rPr>
              <a:t>谢谢关注   欢迎交流</a:t>
            </a:r>
            <a:endParaRPr kumimoji="1"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03.jp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2940" y="0"/>
            <a:ext cx="9386940" cy="6857464"/>
          </a:xfrm>
          <a:prstGeom prst="rect">
            <a:avLst/>
          </a:prstGeom>
        </p:spPr>
      </p:pic>
      <p:pic>
        <p:nvPicPr>
          <p:cNvPr id="5" name="内容占位符 4" descr="图片1.jpg"/>
          <p:cNvPicPr>
            <a:picLocks noGrp="1" noChangeAspect="1"/>
          </p:cNvPicPr>
          <p:nvPr>
            <p:ph idx="1"/>
          </p:nvPr>
        </p:nvPicPr>
        <p:blipFill>
          <a:blip r:embed="rId2"/>
          <a:stretch>
            <a:fillRect/>
          </a:stretch>
        </p:blipFill>
        <p:spPr>
          <a:xfrm>
            <a:off x="218364" y="2283720"/>
            <a:ext cx="3821373" cy="2868747"/>
          </a:xfrm>
        </p:spPr>
      </p:pic>
      <p:sp>
        <p:nvSpPr>
          <p:cNvPr id="6" name="文本框 7"/>
          <p:cNvSpPr txBox="1"/>
          <p:nvPr/>
        </p:nvSpPr>
        <p:spPr>
          <a:xfrm>
            <a:off x="883519" y="5366709"/>
            <a:ext cx="1832385" cy="523220"/>
          </a:xfrm>
          <a:prstGeom prst="rect">
            <a:avLst/>
          </a:prstGeom>
          <a:noFill/>
        </p:spPr>
        <p:txBody>
          <a:bodyPr wrap="square" rtlCol="0">
            <a:spAutoFit/>
          </a:bodyPr>
          <a:lstStyle/>
          <a:p>
            <a:r>
              <a:rPr kumimoji="1" lang="zh-CN" altLang="en-US" sz="2800" b="1" dirty="0" smtClean="0">
                <a:solidFill>
                  <a:srgbClr val="FF0000"/>
                </a:solidFill>
                <a:latin typeface="微软雅黑" panose="020B0503020204020204" charset="-122"/>
                <a:ea typeface="微软雅黑" panose="020B0503020204020204" charset="-122"/>
                <a:cs typeface="微软雅黑" panose="020B0503020204020204" charset="-122"/>
              </a:rPr>
              <a:t>北京雅昌</a:t>
            </a:r>
            <a:endParaRPr kumimoji="1"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7" name="图片 6" descr="图片1.png"/>
          <p:cNvPicPr>
            <a:picLocks noChangeAspect="1"/>
          </p:cNvPicPr>
          <p:nvPr/>
        </p:nvPicPr>
        <p:blipFill>
          <a:blip r:embed="rId3"/>
          <a:stretch>
            <a:fillRect/>
          </a:stretch>
        </p:blipFill>
        <p:spPr>
          <a:xfrm>
            <a:off x="4558352" y="263745"/>
            <a:ext cx="3769204" cy="2829245"/>
          </a:xfrm>
          <a:prstGeom prst="rect">
            <a:avLst/>
          </a:prstGeom>
        </p:spPr>
      </p:pic>
      <p:sp>
        <p:nvSpPr>
          <p:cNvPr id="8" name="文本框 7"/>
          <p:cNvSpPr txBox="1"/>
          <p:nvPr/>
        </p:nvSpPr>
        <p:spPr>
          <a:xfrm>
            <a:off x="5512532" y="3041148"/>
            <a:ext cx="1832385" cy="523220"/>
          </a:xfrm>
          <a:prstGeom prst="rect">
            <a:avLst/>
          </a:prstGeom>
          <a:noFill/>
        </p:spPr>
        <p:txBody>
          <a:bodyPr wrap="square" rtlCol="0">
            <a:spAutoFit/>
          </a:bodyPr>
          <a:lstStyle/>
          <a:p>
            <a:r>
              <a:rPr kumimoji="1" lang="zh-CN" altLang="en-US" sz="2800" b="1" dirty="0" smtClean="0">
                <a:solidFill>
                  <a:srgbClr val="FF0000"/>
                </a:solidFill>
                <a:latin typeface="微软雅黑" panose="020B0503020204020204" charset="-122"/>
                <a:ea typeface="微软雅黑" panose="020B0503020204020204" charset="-122"/>
                <a:cs typeface="微软雅黑" panose="020B0503020204020204" charset="-122"/>
              </a:rPr>
              <a:t>深圳雅昌</a:t>
            </a:r>
            <a:endParaRPr kumimoji="1"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10" name="图片 9" descr="图片11.jpg"/>
          <p:cNvPicPr>
            <a:picLocks noChangeAspect="1"/>
          </p:cNvPicPr>
          <p:nvPr/>
        </p:nvPicPr>
        <p:blipFill>
          <a:blip r:embed="rId4"/>
          <a:stretch>
            <a:fillRect/>
          </a:stretch>
        </p:blipFill>
        <p:spPr>
          <a:xfrm>
            <a:off x="4355784" y="3718094"/>
            <a:ext cx="4447022" cy="2171835"/>
          </a:xfrm>
          <a:prstGeom prst="rect">
            <a:avLst/>
          </a:prstGeom>
        </p:spPr>
      </p:pic>
      <p:sp>
        <p:nvSpPr>
          <p:cNvPr id="11" name="文本框 7"/>
          <p:cNvSpPr txBox="1"/>
          <p:nvPr/>
        </p:nvSpPr>
        <p:spPr>
          <a:xfrm>
            <a:off x="5512532" y="5889929"/>
            <a:ext cx="1832385" cy="523220"/>
          </a:xfrm>
          <a:prstGeom prst="rect">
            <a:avLst/>
          </a:prstGeom>
          <a:noFill/>
        </p:spPr>
        <p:txBody>
          <a:bodyPr wrap="square" rtlCol="0">
            <a:spAutoFit/>
          </a:bodyPr>
          <a:lstStyle/>
          <a:p>
            <a:r>
              <a:rPr kumimoji="1" lang="zh-CN" altLang="en-US" sz="2800" b="1" dirty="0" smtClean="0">
                <a:solidFill>
                  <a:srgbClr val="FF0000"/>
                </a:solidFill>
                <a:latin typeface="微软雅黑" panose="020B0503020204020204" charset="-122"/>
                <a:ea typeface="微软雅黑" panose="020B0503020204020204" charset="-122"/>
                <a:cs typeface="微软雅黑" panose="020B0503020204020204" charset="-122"/>
              </a:rPr>
              <a:t>上海雅昌</a:t>
            </a:r>
            <a:endParaRPr kumimoji="1"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sp>
        <p:nvSpPr>
          <p:cNvPr id="3" name="内容占位符 2"/>
          <p:cNvSpPr>
            <a:spLocks noGrp="1"/>
          </p:cNvSpPr>
          <p:nvPr>
            <p:ph idx="1"/>
          </p:nvPr>
        </p:nvSpPr>
        <p:spPr/>
        <p:txBody>
          <a:bodyPr/>
          <a:lstStyle/>
          <a:p>
            <a:endParaRPr kumimoji="1" lang="zh-CN" altLang="en-US"/>
          </a:p>
        </p:txBody>
      </p:sp>
      <p:pic>
        <p:nvPicPr>
          <p:cNvPr id="4" name="图片 3" descr="4-03.jp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177" y="10004"/>
            <a:ext cx="9144000" cy="6857464"/>
          </a:xfrm>
          <a:prstGeom prst="rect">
            <a:avLst/>
          </a:prstGeom>
        </p:spPr>
      </p:pic>
      <p:sp>
        <p:nvSpPr>
          <p:cNvPr id="8" name="文本框 7"/>
          <p:cNvSpPr txBox="1"/>
          <p:nvPr/>
        </p:nvSpPr>
        <p:spPr>
          <a:xfrm>
            <a:off x="424897" y="2430037"/>
            <a:ext cx="3874146" cy="523220"/>
          </a:xfrm>
          <a:prstGeom prst="rect">
            <a:avLst/>
          </a:prstGeom>
          <a:noFill/>
        </p:spPr>
        <p:txBody>
          <a:bodyPr wrap="square" rtlCol="0">
            <a:spAutoFit/>
          </a:bodyPr>
          <a:lstStyle/>
          <a:p>
            <a:r>
              <a:rPr kumimoji="1" lang="zh-CN" altLang="en-US" sz="2800" b="1" dirty="0" smtClean="0">
                <a:solidFill>
                  <a:srgbClr val="FF0000"/>
                </a:solidFill>
                <a:latin typeface="微软雅黑" panose="020B0503020204020204" charset="-122"/>
                <a:ea typeface="微软雅黑" panose="020B0503020204020204" charset="-122"/>
                <a:cs typeface="微软雅黑" panose="020B0503020204020204" charset="-122"/>
              </a:rPr>
              <a:t>建筑资源数据库</a:t>
            </a:r>
            <a:endParaRPr kumimoji="1"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5" name="文本框 8"/>
          <p:cNvSpPr txBox="1"/>
          <p:nvPr/>
        </p:nvSpPr>
        <p:spPr>
          <a:xfrm>
            <a:off x="487734" y="4109120"/>
            <a:ext cx="2842320" cy="1532727"/>
          </a:xfrm>
          <a:prstGeom prst="rect">
            <a:avLst/>
          </a:prstGeom>
          <a:noFill/>
        </p:spPr>
        <p:txBody>
          <a:bodyPr wrap="square" rtlCol="0">
            <a:spAutoFit/>
          </a:bodyPr>
          <a:lstStyle/>
          <a:p>
            <a:pPr>
              <a:lnSpc>
                <a:spcPct val="130000"/>
              </a:lnSpc>
              <a:buFont typeface="Arial" panose="020B0604020202020204" pitchFamily="34" charset="0"/>
              <a:buChar char="•"/>
            </a:pPr>
            <a:r>
              <a:rPr kumimoji="1" lang="zh-CN" altLang="en-US"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服务终端：</a:t>
            </a:r>
            <a:r>
              <a:rPr kumimoji="1" lang="en-US" altLang="zh-CN"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PC</a:t>
            </a:r>
            <a:r>
              <a:rPr kumimoji="1" lang="zh-CN" altLang="en-US"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端</a:t>
            </a:r>
            <a:endParaRPr kumimoji="1" lang="en-US" altLang="zh-CN"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30000"/>
              </a:lnSpc>
              <a:buFont typeface="Arial" panose="020B0604020202020204" pitchFamily="34" charset="0"/>
              <a:buChar char="•"/>
            </a:pPr>
            <a:r>
              <a:rPr kumimoji="1" lang="zh-CN" altLang="en-US"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服务模式：包库</a:t>
            </a:r>
            <a:endParaRPr kumimoji="1" lang="en-US" altLang="zh-CN"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30000"/>
              </a:lnSpc>
              <a:buFont typeface="Arial" panose="020B0604020202020204" pitchFamily="34" charset="0"/>
              <a:buChar char="•"/>
            </a:pPr>
            <a:r>
              <a:rPr kumimoji="1" lang="zh-CN" altLang="en-US"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更新周期：两周</a:t>
            </a:r>
            <a:endParaRPr kumimoji="1" lang="en-US" altLang="zh-CN"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30000"/>
              </a:lnSpc>
            </a:pPr>
            <a:r>
              <a:rPr kumimoji="1" lang="en-US" altLang="zh-CN"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kumimoji="1" lang="en-US" altLang="zh-CN"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3" name="文本框 8"/>
          <p:cNvSpPr txBox="1"/>
          <p:nvPr/>
        </p:nvSpPr>
        <p:spPr>
          <a:xfrm>
            <a:off x="4640238" y="1015365"/>
            <a:ext cx="4217158" cy="5355312"/>
          </a:xfrm>
          <a:prstGeom prst="rect">
            <a:avLst/>
          </a:prstGeom>
          <a:noFill/>
        </p:spPr>
        <p:txBody>
          <a:bodyPr wrap="square" rtlCol="0">
            <a:spAutoFit/>
          </a:bodyPr>
          <a:lstStyle/>
          <a:p>
            <a:pPr>
              <a:lnSpc>
                <a:spcPct val="150000"/>
              </a:lnSpc>
            </a:pPr>
            <a:r>
              <a:rPr kumimoji="1" lang="zh-CN" altLang="en-US"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该数据库是由</a:t>
            </a:r>
            <a:r>
              <a:rPr kumimoji="1" lang="en-US" altLang="en-US"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LINKS BOOKS</a:t>
            </a:r>
            <a:r>
              <a:rPr kumimoji="1" lang="zh-CN" altLang="en-US"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生产并拥有知识产权，雅昌文化集团在中国及港澳台地区独家代理的、一个建筑及设计类数据库。</a:t>
            </a:r>
            <a:endParaRPr kumimoji="1" lang="zh-CN" altLang="en-US"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kumimoji="1" lang="en-US" altLang="en-US"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LINKS BOOKS</a:t>
            </a:r>
            <a:r>
              <a:rPr kumimoji="1" lang="zh-CN" altLang="en-US"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建筑资源数据库，主要是为广大图书馆、高校、建筑设计机构用户提供专业建筑设计外文原版图书的在线阅读；以及建筑行业优秀项目资料介绍、建筑学和设计类的会议视频、建筑成果实地展示等等。该数据库系统展示了欧洲建筑学和建筑及设计业领域的最新趋势和技术。</a:t>
            </a:r>
            <a:r>
              <a:rPr kumimoji="1" lang="en-US" altLang="zh-CN" sz="19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kumimoji="1" lang="en-US" altLang="zh-CN" sz="19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bwMode="auto">
          <a:xfrm>
            <a:off x="457200" y="274638"/>
            <a:ext cx="8229600" cy="1143000"/>
          </a:xfrm>
          <a:noFill/>
          <a:ln>
            <a:miter lim="800000"/>
          </a:ln>
        </p:spPr>
        <p:txBody>
          <a:bodyPr vert="horz" wrap="square" numCol="1" anchor="t" anchorCtr="0" compatLnSpc="1"/>
          <a:lstStyle/>
          <a:p>
            <a:r>
              <a:rPr lang="zh-CN" altLang="en-US" sz="3200" b="1" dirty="0" smtClean="0">
                <a:latin typeface="微软雅黑" panose="020B0503020204020204" charset="-122"/>
                <a:ea typeface="微软雅黑" panose="020B0503020204020204" charset="-122"/>
              </a:rPr>
              <a:t>数据库的定位</a:t>
            </a:r>
            <a:endParaRPr lang="en-US" altLang="zh-CN" sz="3200" b="1" dirty="0" smtClean="0">
              <a:latin typeface="微软雅黑" panose="020B0503020204020204" charset="-122"/>
              <a:ea typeface="微软雅黑" panose="020B0503020204020204" charset="-122"/>
            </a:endParaRPr>
          </a:p>
        </p:txBody>
      </p:sp>
      <p:sp>
        <p:nvSpPr>
          <p:cNvPr id="7171" name="矩形 6"/>
          <p:cNvSpPr>
            <a:spLocks noChangeArrowheads="1"/>
          </p:cNvSpPr>
          <p:nvPr/>
        </p:nvSpPr>
        <p:spPr bwMode="auto">
          <a:xfrm>
            <a:off x="487363" y="1245021"/>
            <a:ext cx="8059737" cy="4247317"/>
          </a:xfrm>
          <a:prstGeom prst="rect">
            <a:avLst/>
          </a:prstGeom>
          <a:noFill/>
          <a:ln w="9525">
            <a:noFill/>
            <a:miter lim="800000"/>
          </a:ln>
        </p:spPr>
        <p:txBody>
          <a:bodyPr>
            <a:spAutoFit/>
          </a:bodyPr>
          <a:lstStyle/>
          <a:p>
            <a:pPr>
              <a:lnSpc>
                <a:spcPct val="150000"/>
              </a:lnSpc>
            </a:pPr>
            <a:r>
              <a:rPr lang="en-US" altLang="zh-CN" sz="2000" dirty="0">
                <a:latin typeface="微软雅黑" panose="020B0503020204020204" charset="-122"/>
                <a:ea typeface="微软雅黑" panose="020B0503020204020204" charset="-122"/>
              </a:rPr>
              <a:t>      </a:t>
            </a:r>
            <a:endParaRPr lang="en-US" altLang="zh-CN" sz="2000" dirty="0">
              <a:latin typeface="微软雅黑" panose="020B0503020204020204" charset="-122"/>
              <a:ea typeface="微软雅黑" panose="020B0503020204020204" charset="-122"/>
            </a:endParaRPr>
          </a:p>
          <a:p>
            <a:pPr>
              <a:lnSpc>
                <a:spcPct val="150000"/>
              </a:lnSpc>
            </a:pPr>
            <a:r>
              <a:rPr lang="en-US" altLang="zh-CN" sz="2000" dirty="0">
                <a:latin typeface="微软雅黑" panose="020B0503020204020204" charset="-122"/>
                <a:ea typeface="微软雅黑" panose="020B0503020204020204" charset="-122"/>
              </a:rPr>
              <a:t> </a:t>
            </a:r>
            <a:r>
              <a:rPr lang="en-US" altLang="zh-CN" sz="2000" dirty="0" smtClean="0">
                <a:latin typeface="微软雅黑" panose="020B0503020204020204" charset="-122"/>
                <a:ea typeface="微软雅黑" panose="020B0503020204020204" charset="-122"/>
              </a:rPr>
              <a:t>   《</a:t>
            </a:r>
            <a:r>
              <a:rPr lang="zh-CN" altLang="en-US" sz="2000" dirty="0" smtClean="0">
                <a:latin typeface="微软雅黑" panose="020B0503020204020204" charset="-122"/>
                <a:ea typeface="微软雅黑" panose="020B0503020204020204" charset="-122"/>
              </a:rPr>
              <a:t>建筑资源数据库</a:t>
            </a:r>
            <a:r>
              <a:rPr lang="en-US" altLang="zh-CN" sz="2000" dirty="0" smtClean="0">
                <a:latin typeface="微软雅黑" panose="020B0503020204020204" charset="-122"/>
                <a:ea typeface="微软雅黑" panose="020B0503020204020204" charset="-122"/>
              </a:rPr>
              <a:t>》</a:t>
            </a:r>
            <a:r>
              <a:rPr lang="zh-CN" altLang="en-US" sz="2000" dirty="0" smtClean="0">
                <a:latin typeface="微软雅黑" panose="020B0503020204020204" charset="-122"/>
                <a:ea typeface="微软雅黑" panose="020B0503020204020204" charset="-122"/>
              </a:rPr>
              <a:t>旨在为建筑领域</a:t>
            </a:r>
            <a:r>
              <a:rPr lang="zh-CN" altLang="en-US" sz="2000" dirty="0">
                <a:latin typeface="微软雅黑" panose="020B0503020204020204" charset="-122"/>
                <a:ea typeface="微软雅黑" panose="020B0503020204020204" charset="-122"/>
              </a:rPr>
              <a:t>的学者、教师、</a:t>
            </a:r>
            <a:r>
              <a:rPr lang="zh-CN" altLang="en-US" sz="2000" dirty="0" smtClean="0">
                <a:latin typeface="微软雅黑" panose="020B0503020204020204" charset="-122"/>
                <a:ea typeface="微软雅黑" panose="020B0503020204020204" charset="-122"/>
              </a:rPr>
              <a:t>学生、从业人员等</a:t>
            </a:r>
            <a:r>
              <a:rPr lang="zh-CN" altLang="en-US" sz="2000" dirty="0">
                <a:latin typeface="微软雅黑" panose="020B0503020204020204" charset="-122"/>
                <a:ea typeface="微软雅黑" panose="020B0503020204020204" charset="-122"/>
              </a:rPr>
              <a:t>用户</a:t>
            </a:r>
            <a:r>
              <a:rPr lang="zh-CN" altLang="en-US" sz="2000" dirty="0" smtClean="0">
                <a:latin typeface="微软雅黑" panose="020B0503020204020204" charset="-122"/>
                <a:ea typeface="微软雅黑" panose="020B0503020204020204" charset="-122"/>
              </a:rPr>
              <a:t>提供国外高质量的建筑艺术外文原版图书阅读和建筑视频服务，它是国内首个专业的建筑艺术资源数据库，集电子馆藏、设计展示、优秀项目介绍、作品欣赏、艺术教育功能与一体。</a:t>
            </a:r>
            <a:endParaRPr lang="en-US" altLang="zh-CN" sz="2000" dirty="0" smtClean="0">
              <a:latin typeface="微软雅黑" panose="020B0503020204020204" charset="-122"/>
              <a:ea typeface="微软雅黑" panose="020B0503020204020204" charset="-122"/>
            </a:endParaRPr>
          </a:p>
          <a:p>
            <a:pPr>
              <a:lnSpc>
                <a:spcPct val="150000"/>
              </a:lnSpc>
            </a:pPr>
            <a:r>
              <a:rPr lang="en-US" altLang="zh-CN" sz="2000" dirty="0" smtClean="0">
                <a:latin typeface="微软雅黑" panose="020B0503020204020204" charset="-122"/>
                <a:ea typeface="微软雅黑" panose="020B0503020204020204" charset="-122"/>
              </a:rPr>
              <a:t>      </a:t>
            </a:r>
            <a:r>
              <a:rPr lang="zh-CN" altLang="en-US" sz="2000" dirty="0" smtClean="0">
                <a:latin typeface="微软雅黑" panose="020B0503020204020204" charset="-122"/>
                <a:ea typeface="微软雅黑" panose="020B0503020204020204" charset="-122"/>
              </a:rPr>
              <a:t>服务模式：在线远程访问</a:t>
            </a:r>
            <a:endParaRPr lang="en-US" altLang="zh-CN" sz="2000" dirty="0" smtClean="0">
              <a:latin typeface="微软雅黑" panose="020B0503020204020204" charset="-122"/>
              <a:ea typeface="微软雅黑" panose="020B0503020204020204" charset="-122"/>
            </a:endParaRPr>
          </a:p>
          <a:p>
            <a:pPr>
              <a:lnSpc>
                <a:spcPct val="150000"/>
              </a:lnSpc>
            </a:pPr>
            <a:r>
              <a:rPr lang="en-US" altLang="zh-CN" sz="2000" dirty="0" smtClean="0">
                <a:latin typeface="微软雅黑" panose="020B0503020204020204" charset="-122"/>
                <a:ea typeface="微软雅黑" panose="020B0503020204020204" charset="-122"/>
              </a:rPr>
              <a:t>      </a:t>
            </a:r>
            <a:r>
              <a:rPr lang="zh-CN" altLang="en-US" sz="2000" dirty="0" smtClean="0">
                <a:latin typeface="微软雅黑" panose="020B0503020204020204" charset="-122"/>
                <a:ea typeface="微软雅黑" panose="020B0503020204020204" charset="-122"/>
              </a:rPr>
              <a:t>更新周期：两周</a:t>
            </a:r>
            <a:endParaRPr lang="en-US" altLang="zh-CN" sz="2000" dirty="0" smtClean="0">
              <a:latin typeface="微软雅黑" panose="020B0503020204020204" charset="-122"/>
              <a:ea typeface="微软雅黑" panose="020B0503020204020204" charset="-122"/>
            </a:endParaRPr>
          </a:p>
          <a:p>
            <a:pPr>
              <a:lnSpc>
                <a:spcPct val="150000"/>
              </a:lnSpc>
            </a:pPr>
            <a:endParaRPr lang="en-US" altLang="zh-CN" sz="2000" dirty="0" smtClean="0">
              <a:latin typeface="微软雅黑" panose="020B0503020204020204" charset="-122"/>
              <a:ea typeface="微软雅黑" panose="020B0503020204020204" charset="-122"/>
            </a:endParaRPr>
          </a:p>
          <a:p>
            <a:pPr>
              <a:lnSpc>
                <a:spcPct val="150000"/>
              </a:lnSpc>
            </a:pPr>
            <a:r>
              <a:rPr lang="zh-CN" altLang="en-US" sz="2000" dirty="0" smtClean="0">
                <a:latin typeface="微软雅黑" panose="020B0503020204020204" charset="-122"/>
                <a:ea typeface="微软雅黑" panose="020B0503020204020204" charset="-122"/>
              </a:rPr>
              <a:t>      登录网址：</a:t>
            </a:r>
            <a:r>
              <a:rPr lang="en-US" altLang="zh-CN" sz="2000" dirty="0" smtClean="0">
                <a:latin typeface="微软雅黑" panose="020B0503020204020204" charset="-122"/>
                <a:ea typeface="微软雅黑" panose="020B0503020204020204" charset="-122"/>
              </a:rPr>
              <a:t>linksbooks.artron.net   </a:t>
            </a:r>
            <a:r>
              <a:rPr lang="zh-CN" altLang="en-US" sz="2000" dirty="0" smtClean="0">
                <a:latin typeface="微软雅黑" panose="020B0503020204020204" charset="-122"/>
                <a:ea typeface="微软雅黑" panose="020B0503020204020204" charset="-122"/>
              </a:rPr>
              <a:t>通过</a:t>
            </a:r>
            <a:r>
              <a:rPr lang="en-US" altLang="zh-CN" sz="2000" dirty="0" smtClean="0">
                <a:latin typeface="微软雅黑" panose="020B0503020204020204" charset="-122"/>
                <a:ea typeface="微软雅黑" panose="020B0503020204020204" charset="-122"/>
              </a:rPr>
              <a:t>IP</a:t>
            </a:r>
            <a:r>
              <a:rPr lang="zh-CN" altLang="en-US" sz="2000" dirty="0" smtClean="0">
                <a:latin typeface="微软雅黑" panose="020B0503020204020204" charset="-122"/>
                <a:ea typeface="微软雅黑" panose="020B0503020204020204" charset="-122"/>
              </a:rPr>
              <a:t>段访问。</a:t>
            </a:r>
            <a:endParaRPr lang="en-US" altLang="zh-CN" sz="20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7922" y="204716"/>
            <a:ext cx="8946078" cy="523220"/>
          </a:xfrm>
          <a:prstGeom prst="rect">
            <a:avLst/>
          </a:prstGeom>
          <a:noFill/>
        </p:spPr>
        <p:txBody>
          <a:bodyPr wrap="square" rtlCol="0">
            <a:spAutoFit/>
          </a:bodyPr>
          <a:lstStyle/>
          <a:p>
            <a:r>
              <a:rPr lang="zh-CN" altLang="en-US" sz="2800" b="1" dirty="0" smtClean="0">
                <a:solidFill>
                  <a:schemeClr val="tx2">
                    <a:lumMod val="60000"/>
                    <a:lumOff val="40000"/>
                  </a:schemeClr>
                </a:solidFill>
                <a:latin typeface="隶书" panose="02010509060101010101" pitchFamily="49" charset="-122"/>
                <a:ea typeface="隶书" panose="02010509060101010101" pitchFamily="49" charset="-122"/>
              </a:rPr>
              <a:t>国内唯一的，附有高清图集的外文原版建筑资源数据库</a:t>
            </a:r>
            <a:endParaRPr lang="en-US" altLang="zh-CN" sz="2800" b="1" dirty="0" smtClean="0">
              <a:solidFill>
                <a:schemeClr val="tx2">
                  <a:lumMod val="60000"/>
                  <a:lumOff val="40000"/>
                </a:schemeClr>
              </a:solidFill>
              <a:latin typeface="隶书" panose="02010509060101010101" pitchFamily="49" charset="-122"/>
              <a:ea typeface="隶书" panose="02010509060101010101" pitchFamily="49" charset="-122"/>
            </a:endParaRPr>
          </a:p>
        </p:txBody>
      </p:sp>
      <p:pic>
        <p:nvPicPr>
          <p:cNvPr id="1026" name="Picture 2"/>
          <p:cNvPicPr>
            <a:picLocks noChangeAspect="1" noChangeArrowheads="1"/>
          </p:cNvPicPr>
          <p:nvPr/>
        </p:nvPicPr>
        <p:blipFill>
          <a:blip r:embed="rId1"/>
          <a:srcRect/>
          <a:stretch>
            <a:fillRect/>
          </a:stretch>
        </p:blipFill>
        <p:spPr bwMode="auto">
          <a:xfrm>
            <a:off x="1910703" y="1392076"/>
            <a:ext cx="5349922" cy="3086719"/>
          </a:xfrm>
          <a:prstGeom prst="rect">
            <a:avLst/>
          </a:prstGeom>
          <a:noFill/>
          <a:ln w="9525">
            <a:noFill/>
            <a:miter lim="800000"/>
            <a:headEnd/>
            <a:tailEnd/>
          </a:ln>
          <a:effectLst/>
        </p:spPr>
      </p:pic>
      <p:sp>
        <p:nvSpPr>
          <p:cNvPr id="5" name="矩形 4"/>
          <p:cNvSpPr/>
          <p:nvPr/>
        </p:nvSpPr>
        <p:spPr>
          <a:xfrm>
            <a:off x="467833" y="4986670"/>
            <a:ext cx="8250865" cy="829945"/>
          </a:xfrm>
          <a:prstGeom prst="rect">
            <a:avLst/>
          </a:prstGeom>
        </p:spPr>
        <p:txBody>
          <a:bodyPr wrap="square">
            <a:spAutoFit/>
          </a:bodyPr>
          <a:lstStyle/>
          <a:p>
            <a:r>
              <a:rPr lang="zh-CN" altLang="en-US" sz="2400" b="1" dirty="0" smtClean="0">
                <a:solidFill>
                  <a:schemeClr val="tx2">
                    <a:lumMod val="60000"/>
                    <a:lumOff val="40000"/>
                  </a:schemeClr>
                </a:solidFill>
                <a:latin typeface="隶书" panose="02010509060101010101" pitchFamily="49" charset="-122"/>
                <a:ea typeface="隶书" panose="02010509060101010101" pitchFamily="49" charset="-122"/>
              </a:rPr>
              <a:t>数据库已收录外文原版电子书近</a:t>
            </a:r>
            <a:r>
              <a:rPr lang="en-US" altLang="zh-CN" sz="2400" b="1" dirty="0" smtClean="0">
                <a:solidFill>
                  <a:schemeClr val="tx2">
                    <a:lumMod val="60000"/>
                    <a:lumOff val="40000"/>
                  </a:schemeClr>
                </a:solidFill>
                <a:latin typeface="隶书" panose="02010509060101010101" pitchFamily="49" charset="-122"/>
                <a:ea typeface="隶书" panose="02010509060101010101" pitchFamily="49" charset="-122"/>
              </a:rPr>
              <a:t>1000</a:t>
            </a:r>
            <a:r>
              <a:rPr lang="zh-CN" altLang="en-US" sz="2400" b="1" dirty="0" smtClean="0">
                <a:solidFill>
                  <a:schemeClr val="tx2">
                    <a:lumMod val="60000"/>
                    <a:lumOff val="40000"/>
                  </a:schemeClr>
                </a:solidFill>
                <a:latin typeface="隶书" panose="02010509060101010101" pitchFamily="49" charset="-122"/>
                <a:ea typeface="隶书" panose="02010509060101010101" pitchFamily="49" charset="-122"/>
              </a:rPr>
              <a:t>种外文原版书</a:t>
            </a:r>
            <a:r>
              <a:rPr lang="zh-CN" altLang="en-US" sz="2400" b="1" dirty="0" smtClean="0">
                <a:solidFill>
                  <a:schemeClr val="tx2">
                    <a:lumMod val="60000"/>
                    <a:lumOff val="40000"/>
                  </a:schemeClr>
                </a:solidFill>
                <a:latin typeface="隶书" panose="02010509060101010101" pitchFamily="49" charset="-122"/>
                <a:ea typeface="隶书" panose="02010509060101010101" pitchFamily="49" charset="-122"/>
              </a:rPr>
              <a:t>；视频</a:t>
            </a:r>
            <a:r>
              <a:rPr lang="en-US" altLang="zh-CN" sz="2400" b="1" dirty="0" smtClean="0">
                <a:solidFill>
                  <a:schemeClr val="tx2">
                    <a:lumMod val="60000"/>
                    <a:lumOff val="40000"/>
                  </a:schemeClr>
                </a:solidFill>
                <a:latin typeface="隶书" panose="02010509060101010101" pitchFamily="49" charset="-122"/>
                <a:ea typeface="隶书" panose="02010509060101010101" pitchFamily="49" charset="-122"/>
              </a:rPr>
              <a:t>900</a:t>
            </a:r>
            <a:r>
              <a:rPr lang="zh-CN" altLang="en-US" sz="2400" b="1" smtClean="0">
                <a:solidFill>
                  <a:schemeClr val="tx2">
                    <a:lumMod val="60000"/>
                    <a:lumOff val="40000"/>
                  </a:schemeClr>
                </a:solidFill>
                <a:latin typeface="隶书" panose="02010509060101010101" pitchFamily="49" charset="-122"/>
                <a:ea typeface="隶书" panose="02010509060101010101" pitchFamily="49" charset="-122"/>
              </a:rPr>
              <a:t>余集</a:t>
            </a:r>
            <a:endParaRPr lang="zh-CN" altLang="en-US" sz="2400" b="1" dirty="0" smtClean="0">
              <a:solidFill>
                <a:schemeClr val="tx2">
                  <a:lumMod val="60000"/>
                  <a:lumOff val="40000"/>
                </a:schemeClr>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sp>
        <p:nvSpPr>
          <p:cNvPr id="3" name="内容占位符 2"/>
          <p:cNvSpPr>
            <a:spLocks noGrp="1"/>
          </p:cNvSpPr>
          <p:nvPr>
            <p:ph idx="1"/>
          </p:nvPr>
        </p:nvSpPr>
        <p:spPr/>
        <p:txBody>
          <a:bodyPr/>
          <a:lstStyle/>
          <a:p>
            <a:endParaRPr kumimoji="1" lang="zh-CN" altLang="en-US"/>
          </a:p>
        </p:txBody>
      </p:sp>
      <p:pic>
        <p:nvPicPr>
          <p:cNvPr id="4" name="图片 3" descr="4-03.jp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8" name="文本框 7"/>
          <p:cNvSpPr txBox="1"/>
          <p:nvPr/>
        </p:nvSpPr>
        <p:spPr>
          <a:xfrm>
            <a:off x="2103574" y="344471"/>
            <a:ext cx="3628488" cy="523220"/>
          </a:xfrm>
          <a:prstGeom prst="rect">
            <a:avLst/>
          </a:prstGeom>
          <a:noFill/>
        </p:spPr>
        <p:txBody>
          <a:bodyPr wrap="square" rtlCol="0">
            <a:spAutoFit/>
          </a:bodyPr>
          <a:lstStyle/>
          <a:p>
            <a:r>
              <a:rPr kumimoji="1" lang="zh-CN" altLang="en-US" sz="2800" b="1" dirty="0" smtClean="0">
                <a:solidFill>
                  <a:srgbClr val="FF0000"/>
                </a:solidFill>
                <a:latin typeface="微软雅黑" panose="020B0503020204020204" charset="-122"/>
                <a:ea typeface="微软雅黑" panose="020B0503020204020204" charset="-122"/>
                <a:cs typeface="微软雅黑" panose="020B0503020204020204" charset="-122"/>
              </a:rPr>
              <a:t>产品架构</a:t>
            </a:r>
            <a:endParaRPr kumimoji="1" lang="en-US" altLang="zh-CN" sz="2800" b="1" dirty="0" smtClean="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2828" name="Rectangle 60"/>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2050" name="Picture 2"/>
          <p:cNvPicPr>
            <a:picLocks noChangeAspect="1" noChangeArrowheads="1"/>
          </p:cNvPicPr>
          <p:nvPr/>
        </p:nvPicPr>
        <p:blipFill>
          <a:blip r:embed="rId2"/>
          <a:srcRect/>
          <a:stretch>
            <a:fillRect/>
          </a:stretch>
        </p:blipFill>
        <p:spPr bwMode="auto">
          <a:xfrm>
            <a:off x="141438" y="1676950"/>
            <a:ext cx="8838786" cy="43175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85299"/>
            <a:ext cx="9144000" cy="6857999"/>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053010" y="270473"/>
            <a:ext cx="7422250" cy="830997"/>
          </a:xfrm>
          <a:prstGeom prst="rect">
            <a:avLst/>
          </a:prstGeom>
          <a:noFill/>
        </p:spPr>
        <p:txBody>
          <a:bodyPr wrap="square" rtlCol="0">
            <a:spAutoFit/>
          </a:bodyPr>
          <a:lstStyle/>
          <a:p>
            <a:pPr algn="ctr"/>
            <a:r>
              <a:rPr lang="zh-CN" altLang="en-US" sz="2400" b="1" dirty="0" smtClean="0">
                <a:latin typeface="微软雅黑" panose="020B0503020204020204" charset="-122"/>
                <a:ea typeface="微软雅黑" panose="020B0503020204020204" charset="-122"/>
              </a:rPr>
              <a:t>资源特点</a:t>
            </a:r>
            <a:r>
              <a:rPr lang="en-US" altLang="zh-CN" sz="2400" b="1" dirty="0" smtClean="0">
                <a:latin typeface="微软雅黑" panose="020B0503020204020204" charset="-122"/>
                <a:ea typeface="微软雅黑" panose="020B0503020204020204" charset="-122"/>
              </a:rPr>
              <a:t>1</a:t>
            </a:r>
            <a:r>
              <a:rPr lang="zh-CN" altLang="en-US" sz="2400" b="1" dirty="0" smtClean="0">
                <a:latin typeface="微软雅黑" panose="020B0503020204020204" charset="-122"/>
                <a:ea typeface="微软雅黑" panose="020B0503020204020204" charset="-122"/>
              </a:rPr>
              <a:t>：文字、图片、视频全方位助力学习研究</a:t>
            </a:r>
            <a:endParaRPr lang="en-US" altLang="zh-CN" sz="2400" b="1" dirty="0" smtClean="0">
              <a:latin typeface="微软雅黑" panose="020B0503020204020204" charset="-122"/>
              <a:ea typeface="微软雅黑" panose="020B0503020204020204" charset="-122"/>
            </a:endParaRPr>
          </a:p>
          <a:p>
            <a:pPr algn="ctr"/>
            <a:r>
              <a:rPr lang="zh-CN" altLang="en-US" sz="2400" b="1" dirty="0" smtClean="0">
                <a:latin typeface="微软雅黑" panose="020B0503020204020204" charset="-122"/>
                <a:ea typeface="微软雅黑" panose="020B0503020204020204" charset="-122"/>
              </a:rPr>
              <a:t>建筑类型、设计、会议资料、优秀项目展示点面结合</a:t>
            </a:r>
            <a:endParaRPr lang="en-US" altLang="zh-CN" sz="2400" b="1" dirty="0" smtClean="0">
              <a:latin typeface="微软雅黑" panose="020B0503020204020204" charset="-122"/>
              <a:ea typeface="微软雅黑" panose="020B0503020204020204" charset="-122"/>
            </a:endParaRPr>
          </a:p>
        </p:txBody>
      </p:sp>
      <p:pic>
        <p:nvPicPr>
          <p:cNvPr id="39951" name="Picture 15"/>
          <p:cNvPicPr>
            <a:picLocks noChangeAspect="1" noChangeArrowheads="1"/>
          </p:cNvPicPr>
          <p:nvPr/>
        </p:nvPicPr>
        <p:blipFill>
          <a:blip r:embed="rId1"/>
          <a:srcRect/>
          <a:stretch>
            <a:fillRect/>
          </a:stretch>
        </p:blipFill>
        <p:spPr bwMode="auto">
          <a:xfrm>
            <a:off x="0" y="1306892"/>
            <a:ext cx="9144000" cy="5066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 y="-153539"/>
            <a:ext cx="9144000" cy="6857999"/>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448802" y="215881"/>
            <a:ext cx="7180322" cy="461665"/>
          </a:xfrm>
          <a:prstGeom prst="rect">
            <a:avLst/>
          </a:prstGeom>
          <a:noFill/>
        </p:spPr>
        <p:txBody>
          <a:bodyPr wrap="square" rtlCol="0">
            <a:spAutoFit/>
          </a:bodyPr>
          <a:lstStyle/>
          <a:p>
            <a:pPr algn="ctr"/>
            <a:r>
              <a:rPr lang="zh-CN" altLang="en-US" sz="2400" b="1" dirty="0" smtClean="0">
                <a:latin typeface="微软雅黑" panose="020B0503020204020204" charset="-122"/>
                <a:ea typeface="微软雅黑" panose="020B0503020204020204" charset="-122"/>
              </a:rPr>
              <a:t>资源特点</a:t>
            </a:r>
            <a:r>
              <a:rPr lang="en-US" altLang="zh-CN" sz="2400" b="1" dirty="0" smtClean="0">
                <a:latin typeface="微软雅黑" panose="020B0503020204020204" charset="-122"/>
                <a:ea typeface="微软雅黑" panose="020B0503020204020204" charset="-122"/>
              </a:rPr>
              <a:t>2</a:t>
            </a:r>
            <a:r>
              <a:rPr lang="zh-CN" altLang="en-US" sz="2400" b="1" dirty="0" smtClean="0">
                <a:latin typeface="微软雅黑" panose="020B0503020204020204" charset="-122"/>
                <a:ea typeface="微软雅黑" panose="020B0503020204020204" charset="-122"/>
              </a:rPr>
              <a:t>：广泛涵盖各种建筑类型</a:t>
            </a:r>
            <a:endParaRPr lang="en-US" altLang="zh-CN" sz="2400" b="1" dirty="0" smtClean="0">
              <a:latin typeface="微软雅黑" panose="020B0503020204020204" charset="-122"/>
              <a:ea typeface="微软雅黑" panose="020B0503020204020204" charset="-122"/>
            </a:endParaRPr>
          </a:p>
        </p:txBody>
      </p:sp>
      <p:graphicFrame>
        <p:nvGraphicFramePr>
          <p:cNvPr id="26" name="表格 25"/>
          <p:cNvGraphicFramePr>
            <a:graphicFrameLocks noGrp="1"/>
          </p:cNvGraphicFramePr>
          <p:nvPr/>
        </p:nvGraphicFramePr>
        <p:xfrm>
          <a:off x="416772" y="1143116"/>
          <a:ext cx="2199581" cy="5125665"/>
        </p:xfrm>
        <a:graphic>
          <a:graphicData uri="http://schemas.openxmlformats.org/drawingml/2006/table">
            <a:tbl>
              <a:tblPr firstRow="1" bandRow="1">
                <a:tableStyleId>{5C22544A-7EE6-4342-B048-85BDC9FD1C3A}</a:tableStyleId>
              </a:tblPr>
              <a:tblGrid>
                <a:gridCol w="2199581"/>
              </a:tblGrid>
              <a:tr h="370840">
                <a:tc>
                  <a:txBody>
                    <a:bodyPr/>
                    <a:lstStyle/>
                    <a:p>
                      <a:r>
                        <a:rPr lang="zh-CN" altLang="en-US" sz="1200" dirty="0" smtClean="0">
                          <a:latin typeface="微软雅黑" panose="020B0503020204020204" charset="-122"/>
                          <a:ea typeface="微软雅黑" panose="020B0503020204020204" charset="-122"/>
                        </a:rPr>
                        <a:t>建筑类型</a:t>
                      </a:r>
                      <a:endParaRPr lang="zh-CN" altLang="en-US" sz="1200" dirty="0">
                        <a:latin typeface="微软雅黑" panose="020B0503020204020204" charset="-122"/>
                        <a:ea typeface="微软雅黑" panose="020B0503020204020204" charset="-122"/>
                      </a:endParaRPr>
                    </a:p>
                  </a:txBody>
                  <a:tcPr/>
                </a:tc>
              </a:tr>
              <a:tr h="370840">
                <a:tc>
                  <a:txBody>
                    <a:bodyPr/>
                    <a:lstStyle/>
                    <a:p>
                      <a:r>
                        <a:rPr lang="zh-CN" altLang="en-US" sz="1200" dirty="0" smtClean="0">
                          <a:latin typeface="微软雅黑" panose="020B0503020204020204" charset="-122"/>
                          <a:ea typeface="微软雅黑" panose="020B0503020204020204" charset="-122"/>
                        </a:rPr>
                        <a:t>住宅建筑</a:t>
                      </a:r>
                      <a:endParaRPr lang="zh-CN" altLang="en-US" sz="1200" dirty="0">
                        <a:latin typeface="微软雅黑" panose="020B0503020204020204" charset="-122"/>
                        <a:ea typeface="微软雅黑" panose="020B0503020204020204" charset="-122"/>
                      </a:endParaRPr>
                    </a:p>
                  </a:txBody>
                  <a:tcPr/>
                </a:tc>
              </a:tr>
              <a:tr h="304745">
                <a:tc>
                  <a:txBody>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en-US" sz="1200" b="1" dirty="0" smtClean="0">
                          <a:solidFill>
                            <a:srgbClr val="FF0000"/>
                          </a:solidFill>
                          <a:latin typeface="微软雅黑" panose="020B0503020204020204" charset="-122"/>
                          <a:ea typeface="微软雅黑" panose="020B0503020204020204" charset="-122"/>
                        </a:rPr>
                        <a:t>商业空间</a:t>
                      </a:r>
                      <a:endParaRPr lang="zh-CN" altLang="en-US" sz="1200" b="1" dirty="0">
                        <a:solidFill>
                          <a:srgbClr val="FF0000"/>
                        </a:solidFill>
                        <a:latin typeface="微软雅黑" panose="020B0503020204020204" charset="-122"/>
                        <a:ea typeface="微软雅黑" panose="020B0503020204020204" charset="-122"/>
                      </a:endParaRPr>
                    </a:p>
                  </a:txBody>
                  <a:tcPr/>
                </a:tc>
              </a:tr>
              <a:tr h="370840">
                <a:tc>
                  <a:txBody>
                    <a:bodyPr/>
                    <a:lstStyle/>
                    <a:p>
                      <a:r>
                        <a:rPr lang="zh-CN" altLang="en-US" sz="1200" dirty="0" smtClean="0">
                          <a:latin typeface="微软雅黑" panose="020B0503020204020204" charset="-122"/>
                          <a:ea typeface="微软雅黑" panose="020B0503020204020204" charset="-122"/>
                        </a:rPr>
                        <a:t>建筑趋势</a:t>
                      </a:r>
                      <a:endParaRPr lang="zh-CN" altLang="en-US" sz="1200" dirty="0">
                        <a:latin typeface="微软雅黑" panose="020B0503020204020204" charset="-122"/>
                        <a:ea typeface="微软雅黑" panose="020B0503020204020204" charset="-122"/>
                      </a:endParaRPr>
                    </a:p>
                  </a:txBody>
                  <a:tcPr/>
                </a:tc>
              </a:tr>
              <a:tr h="370840">
                <a:tc>
                  <a:txBody>
                    <a:bodyPr/>
                    <a:lstStyle/>
                    <a:p>
                      <a:r>
                        <a:rPr lang="zh-CN" altLang="en-US" sz="1200" dirty="0" smtClean="0">
                          <a:latin typeface="微软雅黑" panose="020B0503020204020204" charset="-122"/>
                          <a:ea typeface="微软雅黑" panose="020B0503020204020204" charset="-122"/>
                        </a:rPr>
                        <a:t>会展设计</a:t>
                      </a:r>
                      <a:endParaRPr lang="zh-CN" altLang="en-US" sz="1200" dirty="0">
                        <a:latin typeface="微软雅黑" panose="020B0503020204020204" charset="-122"/>
                        <a:ea typeface="微软雅黑" panose="020B0503020204020204" charset="-122"/>
                      </a:endParaRPr>
                    </a:p>
                  </a:txBody>
                  <a:tcPr/>
                </a:tc>
              </a:tr>
              <a:tr h="370840">
                <a:tc>
                  <a:txBody>
                    <a:bodyPr/>
                    <a:lstStyle/>
                    <a:p>
                      <a:r>
                        <a:rPr lang="zh-CN" altLang="en-US" sz="1200" dirty="0" smtClean="0">
                          <a:latin typeface="微软雅黑" panose="020B0503020204020204" charset="-122"/>
                          <a:ea typeface="微软雅黑" panose="020B0503020204020204" charset="-122"/>
                        </a:rPr>
                        <a:t>可持续建筑</a:t>
                      </a:r>
                      <a:endParaRPr lang="zh-CN" altLang="en-US" sz="1200" dirty="0">
                        <a:latin typeface="微软雅黑" panose="020B0503020204020204" charset="-122"/>
                        <a:ea typeface="微软雅黑" panose="020B0503020204020204" charset="-122"/>
                      </a:endParaRPr>
                    </a:p>
                  </a:txBody>
                  <a:tcPr/>
                </a:tc>
              </a:tr>
              <a:tr h="370840">
                <a:tc>
                  <a:txBody>
                    <a:bodyPr/>
                    <a:lstStyle/>
                    <a:p>
                      <a:r>
                        <a:rPr lang="zh-CN" altLang="en-US" sz="1200" dirty="0" smtClean="0">
                          <a:latin typeface="微软雅黑" panose="020B0503020204020204" charset="-122"/>
                          <a:ea typeface="微软雅黑" panose="020B0503020204020204" charset="-122"/>
                        </a:rPr>
                        <a:t>集体住宅</a:t>
                      </a:r>
                      <a:endParaRPr lang="zh-CN" altLang="en-US" sz="1200" dirty="0">
                        <a:latin typeface="微软雅黑" panose="020B0503020204020204" charset="-122"/>
                        <a:ea typeface="微软雅黑" panose="020B0503020204020204" charset="-122"/>
                      </a:endParaRPr>
                    </a:p>
                  </a:txBody>
                  <a:tcPr/>
                </a:tc>
              </a:tr>
              <a:tr h="370840">
                <a:tc>
                  <a:txBody>
                    <a:bodyPr/>
                    <a:lstStyle/>
                    <a:p>
                      <a:r>
                        <a:rPr lang="zh-CN" altLang="en-US" sz="1200" dirty="0" smtClean="0">
                          <a:latin typeface="微软雅黑" panose="020B0503020204020204" charset="-122"/>
                          <a:ea typeface="微软雅黑" panose="020B0503020204020204" charset="-122"/>
                        </a:rPr>
                        <a:t>室内设计</a:t>
                      </a:r>
                      <a:endParaRPr lang="zh-CN" altLang="en-US" sz="1200" dirty="0">
                        <a:latin typeface="微软雅黑" panose="020B0503020204020204" charset="-122"/>
                        <a:ea typeface="微软雅黑" panose="020B0503020204020204" charset="-122"/>
                      </a:endParaRPr>
                    </a:p>
                  </a:txBody>
                  <a:tcPr/>
                </a:tc>
              </a:tr>
              <a:tr h="370840">
                <a:tc>
                  <a:txBody>
                    <a:bodyPr/>
                    <a:lstStyle/>
                    <a:p>
                      <a:r>
                        <a:rPr lang="zh-CN" altLang="en-US" sz="1200" dirty="0" smtClean="0">
                          <a:latin typeface="微软雅黑" panose="020B0503020204020204" charset="-122"/>
                          <a:ea typeface="微软雅黑" panose="020B0503020204020204" charset="-122"/>
                        </a:rPr>
                        <a:t>景观与城市空间</a:t>
                      </a:r>
                      <a:endParaRPr lang="zh-CN" altLang="en-US" sz="1200" dirty="0">
                        <a:latin typeface="微软雅黑" panose="020B0503020204020204" charset="-122"/>
                        <a:ea typeface="微软雅黑" panose="020B0503020204020204" charset="-122"/>
                      </a:endParaRPr>
                    </a:p>
                  </a:txBody>
                  <a:tcPr/>
                </a:tc>
              </a:tr>
              <a:tr h="370840">
                <a:tc>
                  <a:txBody>
                    <a:bodyPr/>
                    <a:lstStyle/>
                    <a:p>
                      <a:r>
                        <a:rPr lang="zh-CN" altLang="en-US" sz="1200" dirty="0" smtClean="0">
                          <a:latin typeface="微软雅黑" panose="020B0503020204020204" charset="-122"/>
                          <a:ea typeface="微软雅黑" panose="020B0503020204020204" charset="-122"/>
                        </a:rPr>
                        <a:t>建筑改造</a:t>
                      </a:r>
                      <a:endParaRPr lang="zh-CN" altLang="en-US" sz="1200" dirty="0">
                        <a:latin typeface="微软雅黑" panose="020B0503020204020204" charset="-122"/>
                        <a:ea typeface="微软雅黑" panose="020B0503020204020204" charset="-122"/>
                      </a:endParaRPr>
                    </a:p>
                  </a:txBody>
                  <a:tcPr/>
                </a:tc>
              </a:tr>
              <a:tr h="370840">
                <a:tc>
                  <a:txBody>
                    <a:bodyPr/>
                    <a:lstStyle/>
                    <a:p>
                      <a:r>
                        <a:rPr lang="zh-CN" altLang="en-US" sz="1200" dirty="0" smtClean="0">
                          <a:latin typeface="微软雅黑" panose="020B0503020204020204" charset="-122"/>
                          <a:ea typeface="微软雅黑" panose="020B0503020204020204" charset="-122"/>
                        </a:rPr>
                        <a:t>儿童专区</a:t>
                      </a:r>
                      <a:endParaRPr lang="zh-CN" altLang="en-US" sz="1200" dirty="0">
                        <a:latin typeface="微软雅黑" panose="020B0503020204020204" charset="-122"/>
                        <a:ea typeface="微软雅黑" panose="020B0503020204020204" charset="-122"/>
                      </a:endParaRPr>
                    </a:p>
                  </a:txBody>
                  <a:tcPr/>
                </a:tc>
              </a:tr>
              <a:tr h="370840">
                <a:tc>
                  <a:txBody>
                    <a:bodyPr/>
                    <a:lstStyle/>
                    <a:p>
                      <a:r>
                        <a:rPr lang="zh-CN" altLang="en-US" sz="1200" dirty="0" smtClean="0">
                          <a:latin typeface="微软雅黑" panose="020B0503020204020204" charset="-122"/>
                          <a:ea typeface="微软雅黑" panose="020B0503020204020204" charset="-122"/>
                        </a:rPr>
                        <a:t>工程参考书</a:t>
                      </a:r>
                      <a:endParaRPr lang="zh-CN" altLang="en-US" sz="1200" dirty="0">
                        <a:latin typeface="微软雅黑" panose="020B0503020204020204" charset="-122"/>
                        <a:ea typeface="微软雅黑" panose="020B0503020204020204" charset="-122"/>
                      </a:endParaRPr>
                    </a:p>
                  </a:txBody>
                  <a:tcPr/>
                </a:tc>
              </a:tr>
              <a:tr h="370840">
                <a:tc>
                  <a:txBody>
                    <a:bodyPr/>
                    <a:lstStyle/>
                    <a:p>
                      <a:r>
                        <a:rPr lang="zh-CN" altLang="en-US" sz="1200" dirty="0" smtClean="0">
                          <a:latin typeface="微软雅黑" panose="020B0503020204020204" charset="-122"/>
                          <a:ea typeface="微软雅黑" panose="020B0503020204020204" charset="-122"/>
                        </a:rPr>
                        <a:t>工业建筑</a:t>
                      </a:r>
                      <a:endParaRPr lang="zh-CN" altLang="en-US" sz="1200" dirty="0">
                        <a:latin typeface="微软雅黑" panose="020B0503020204020204" charset="-122"/>
                        <a:ea typeface="微软雅黑" panose="020B0503020204020204" charset="-122"/>
                      </a:endParaRPr>
                    </a:p>
                  </a:txBody>
                  <a:tcPr/>
                </a:tc>
              </a:tr>
              <a:tr h="370840">
                <a:tc>
                  <a:txBody>
                    <a:bodyPr/>
                    <a:lstStyle/>
                    <a:p>
                      <a:r>
                        <a:rPr lang="zh-CN" altLang="en-US" sz="1200" dirty="0" smtClean="0">
                          <a:latin typeface="微软雅黑" panose="020B0503020204020204" charset="-122"/>
                          <a:ea typeface="微软雅黑" panose="020B0503020204020204" charset="-122"/>
                        </a:rPr>
                        <a:t>公共设施</a:t>
                      </a:r>
                      <a:endParaRPr lang="zh-CN" altLang="en-US" sz="1200" dirty="0">
                        <a:latin typeface="微软雅黑" panose="020B0503020204020204" charset="-122"/>
                        <a:ea typeface="微软雅黑" panose="020B0503020204020204" charset="-122"/>
                      </a:endParaRPr>
                    </a:p>
                  </a:txBody>
                  <a:tcPr/>
                </a:tc>
              </a:tr>
            </a:tbl>
          </a:graphicData>
        </a:graphic>
      </p:graphicFrame>
      <p:grpSp>
        <p:nvGrpSpPr>
          <p:cNvPr id="2" name="组合 44"/>
          <p:cNvGrpSpPr/>
          <p:nvPr/>
        </p:nvGrpSpPr>
        <p:grpSpPr>
          <a:xfrm>
            <a:off x="2764075" y="1125765"/>
            <a:ext cx="6040698" cy="5143016"/>
            <a:chOff x="2873259" y="1303189"/>
            <a:chExt cx="6040698" cy="5143016"/>
          </a:xfrm>
        </p:grpSpPr>
        <p:pic>
          <p:nvPicPr>
            <p:cNvPr id="39939" name="Picture 3"/>
            <p:cNvPicPr>
              <a:picLocks noChangeAspect="1" noChangeArrowheads="1"/>
            </p:cNvPicPr>
            <p:nvPr/>
          </p:nvPicPr>
          <p:blipFill>
            <a:blip r:embed="rId1"/>
            <a:srcRect/>
            <a:stretch>
              <a:fillRect/>
            </a:stretch>
          </p:blipFill>
          <p:spPr bwMode="auto">
            <a:xfrm>
              <a:off x="2873259" y="1303189"/>
              <a:ext cx="1507670" cy="1617429"/>
            </a:xfrm>
            <a:prstGeom prst="rect">
              <a:avLst/>
            </a:prstGeom>
            <a:noFill/>
            <a:ln w="9525">
              <a:noFill/>
              <a:miter lim="800000"/>
              <a:headEnd/>
              <a:tailEnd/>
            </a:ln>
            <a:effectLst/>
          </p:spPr>
        </p:pic>
        <p:pic>
          <p:nvPicPr>
            <p:cNvPr id="39940" name="Picture 4"/>
            <p:cNvPicPr>
              <a:picLocks noChangeAspect="1" noChangeArrowheads="1"/>
            </p:cNvPicPr>
            <p:nvPr/>
          </p:nvPicPr>
          <p:blipFill>
            <a:blip r:embed="rId2"/>
            <a:srcRect/>
            <a:stretch>
              <a:fillRect/>
            </a:stretch>
          </p:blipFill>
          <p:spPr bwMode="auto">
            <a:xfrm>
              <a:off x="4542209" y="1303189"/>
              <a:ext cx="1312672" cy="1617429"/>
            </a:xfrm>
            <a:prstGeom prst="rect">
              <a:avLst/>
            </a:prstGeom>
            <a:noFill/>
            <a:ln w="9525">
              <a:noFill/>
              <a:miter lim="800000"/>
              <a:headEnd/>
              <a:tailEnd/>
            </a:ln>
            <a:effectLst/>
          </p:spPr>
        </p:pic>
        <p:pic>
          <p:nvPicPr>
            <p:cNvPr id="39941" name="Picture 5"/>
            <p:cNvPicPr>
              <a:picLocks noChangeAspect="1" noChangeArrowheads="1"/>
            </p:cNvPicPr>
            <p:nvPr/>
          </p:nvPicPr>
          <p:blipFill>
            <a:blip r:embed="rId3"/>
            <a:srcRect/>
            <a:stretch>
              <a:fillRect/>
            </a:stretch>
          </p:blipFill>
          <p:spPr bwMode="auto">
            <a:xfrm>
              <a:off x="6031788" y="1303189"/>
              <a:ext cx="1351645" cy="1617429"/>
            </a:xfrm>
            <a:prstGeom prst="rect">
              <a:avLst/>
            </a:prstGeom>
            <a:noFill/>
            <a:ln w="9525">
              <a:noFill/>
              <a:miter lim="800000"/>
              <a:headEnd/>
              <a:tailEnd/>
            </a:ln>
            <a:effectLst/>
          </p:spPr>
        </p:pic>
        <p:pic>
          <p:nvPicPr>
            <p:cNvPr id="39942" name="Picture 6"/>
            <p:cNvPicPr>
              <a:picLocks noChangeAspect="1" noChangeArrowheads="1"/>
            </p:cNvPicPr>
            <p:nvPr/>
          </p:nvPicPr>
          <p:blipFill>
            <a:blip r:embed="rId4"/>
            <a:srcRect/>
            <a:stretch>
              <a:fillRect/>
            </a:stretch>
          </p:blipFill>
          <p:spPr bwMode="auto">
            <a:xfrm>
              <a:off x="2900555" y="3070665"/>
              <a:ext cx="1480374" cy="1617429"/>
            </a:xfrm>
            <a:prstGeom prst="rect">
              <a:avLst/>
            </a:prstGeom>
            <a:noFill/>
            <a:ln w="9525">
              <a:noFill/>
              <a:miter lim="800000"/>
              <a:headEnd/>
              <a:tailEnd/>
            </a:ln>
            <a:effectLst/>
          </p:spPr>
        </p:pic>
        <p:pic>
          <p:nvPicPr>
            <p:cNvPr id="39943" name="Picture 7"/>
            <p:cNvPicPr>
              <a:picLocks noChangeAspect="1" noChangeArrowheads="1"/>
            </p:cNvPicPr>
            <p:nvPr/>
          </p:nvPicPr>
          <p:blipFill>
            <a:blip r:embed="rId5"/>
            <a:srcRect/>
            <a:stretch>
              <a:fillRect/>
            </a:stretch>
          </p:blipFill>
          <p:spPr bwMode="auto">
            <a:xfrm>
              <a:off x="4514470" y="3070665"/>
              <a:ext cx="1299468" cy="1617429"/>
            </a:xfrm>
            <a:prstGeom prst="rect">
              <a:avLst/>
            </a:prstGeom>
            <a:noFill/>
            <a:ln w="9525">
              <a:noFill/>
              <a:miter lim="800000"/>
              <a:headEnd/>
              <a:tailEnd/>
            </a:ln>
            <a:effectLst/>
          </p:spPr>
        </p:pic>
        <p:pic>
          <p:nvPicPr>
            <p:cNvPr id="39945" name="Picture 9"/>
            <p:cNvPicPr>
              <a:picLocks noChangeAspect="1" noChangeArrowheads="1"/>
            </p:cNvPicPr>
            <p:nvPr/>
          </p:nvPicPr>
          <p:blipFill>
            <a:blip r:embed="rId6"/>
            <a:srcRect/>
            <a:stretch>
              <a:fillRect/>
            </a:stretch>
          </p:blipFill>
          <p:spPr bwMode="auto">
            <a:xfrm>
              <a:off x="6031788" y="3070665"/>
              <a:ext cx="1351645" cy="1617429"/>
            </a:xfrm>
            <a:prstGeom prst="rect">
              <a:avLst/>
            </a:prstGeom>
            <a:noFill/>
            <a:ln w="9525">
              <a:noFill/>
              <a:miter lim="800000"/>
              <a:headEnd/>
              <a:tailEnd/>
            </a:ln>
            <a:effectLst/>
          </p:spPr>
        </p:pic>
        <p:pic>
          <p:nvPicPr>
            <p:cNvPr id="39946" name="Picture 10"/>
            <p:cNvPicPr>
              <a:picLocks noChangeAspect="1" noChangeArrowheads="1"/>
            </p:cNvPicPr>
            <p:nvPr/>
          </p:nvPicPr>
          <p:blipFill>
            <a:blip r:embed="rId7"/>
            <a:srcRect/>
            <a:stretch>
              <a:fillRect/>
            </a:stretch>
          </p:blipFill>
          <p:spPr bwMode="auto">
            <a:xfrm>
              <a:off x="7587636" y="3070665"/>
              <a:ext cx="1326321" cy="1617429"/>
            </a:xfrm>
            <a:prstGeom prst="rect">
              <a:avLst/>
            </a:prstGeom>
            <a:noFill/>
            <a:ln w="9525">
              <a:noFill/>
              <a:miter lim="800000"/>
              <a:headEnd/>
              <a:tailEnd/>
            </a:ln>
            <a:effectLst/>
          </p:spPr>
        </p:pic>
        <p:pic>
          <p:nvPicPr>
            <p:cNvPr id="39" name="Picture 8"/>
            <p:cNvPicPr>
              <a:picLocks noChangeAspect="1" noChangeArrowheads="1"/>
            </p:cNvPicPr>
            <p:nvPr/>
          </p:nvPicPr>
          <p:blipFill>
            <a:blip r:embed="rId8"/>
            <a:srcRect/>
            <a:stretch>
              <a:fillRect/>
            </a:stretch>
          </p:blipFill>
          <p:spPr bwMode="auto">
            <a:xfrm>
              <a:off x="7587636" y="1303189"/>
              <a:ext cx="1324349" cy="1617429"/>
            </a:xfrm>
            <a:prstGeom prst="rect">
              <a:avLst/>
            </a:prstGeom>
            <a:noFill/>
            <a:ln w="9525">
              <a:noFill/>
              <a:miter lim="800000"/>
              <a:headEnd/>
              <a:tailEnd/>
            </a:ln>
            <a:effectLst/>
          </p:spPr>
        </p:pic>
        <p:pic>
          <p:nvPicPr>
            <p:cNvPr id="39947" name="Picture 11"/>
            <p:cNvPicPr>
              <a:picLocks noChangeAspect="1" noChangeArrowheads="1"/>
            </p:cNvPicPr>
            <p:nvPr/>
          </p:nvPicPr>
          <p:blipFill>
            <a:blip r:embed="rId9"/>
            <a:srcRect/>
            <a:stretch>
              <a:fillRect/>
            </a:stretch>
          </p:blipFill>
          <p:spPr bwMode="auto">
            <a:xfrm>
              <a:off x="2941501" y="4865849"/>
              <a:ext cx="1439428" cy="1580355"/>
            </a:xfrm>
            <a:prstGeom prst="rect">
              <a:avLst/>
            </a:prstGeom>
            <a:noFill/>
            <a:ln w="9525">
              <a:noFill/>
              <a:miter lim="800000"/>
              <a:headEnd/>
              <a:tailEnd/>
            </a:ln>
            <a:effectLst/>
          </p:spPr>
        </p:pic>
        <p:pic>
          <p:nvPicPr>
            <p:cNvPr id="39948" name="Picture 12"/>
            <p:cNvPicPr>
              <a:picLocks noChangeAspect="1" noChangeArrowheads="1"/>
            </p:cNvPicPr>
            <p:nvPr/>
          </p:nvPicPr>
          <p:blipFill>
            <a:blip r:embed="rId10"/>
            <a:srcRect/>
            <a:stretch>
              <a:fillRect/>
            </a:stretch>
          </p:blipFill>
          <p:spPr bwMode="auto">
            <a:xfrm>
              <a:off x="4504943" y="4865849"/>
              <a:ext cx="1308993" cy="1580356"/>
            </a:xfrm>
            <a:prstGeom prst="rect">
              <a:avLst/>
            </a:prstGeom>
            <a:noFill/>
            <a:ln w="9525">
              <a:noFill/>
              <a:miter lim="800000"/>
              <a:headEnd/>
              <a:tailEnd/>
            </a:ln>
            <a:effectLst/>
          </p:spPr>
        </p:pic>
        <p:pic>
          <p:nvPicPr>
            <p:cNvPr id="39949" name="Picture 13"/>
            <p:cNvPicPr>
              <a:picLocks noChangeAspect="1" noChangeArrowheads="1"/>
            </p:cNvPicPr>
            <p:nvPr/>
          </p:nvPicPr>
          <p:blipFill>
            <a:blip r:embed="rId11"/>
            <a:srcRect/>
            <a:stretch>
              <a:fillRect/>
            </a:stretch>
          </p:blipFill>
          <p:spPr bwMode="auto">
            <a:xfrm>
              <a:off x="6031788" y="4865849"/>
              <a:ext cx="1351645" cy="1580355"/>
            </a:xfrm>
            <a:prstGeom prst="rect">
              <a:avLst/>
            </a:prstGeom>
            <a:noFill/>
            <a:ln w="9525">
              <a:noFill/>
              <a:miter lim="800000"/>
              <a:headEnd/>
              <a:tailEnd/>
            </a:ln>
            <a:effectLst/>
          </p:spPr>
        </p:pic>
        <p:pic>
          <p:nvPicPr>
            <p:cNvPr id="39950" name="Picture 14"/>
            <p:cNvPicPr>
              <a:picLocks noChangeAspect="1" noChangeArrowheads="1"/>
            </p:cNvPicPr>
            <p:nvPr/>
          </p:nvPicPr>
          <p:blipFill>
            <a:blip r:embed="rId12"/>
            <a:srcRect/>
            <a:stretch>
              <a:fillRect/>
            </a:stretch>
          </p:blipFill>
          <p:spPr bwMode="auto">
            <a:xfrm>
              <a:off x="7587636" y="4865849"/>
              <a:ext cx="1326321" cy="158035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1649</Words>
  <Application>WPS 演示</Application>
  <PresentationFormat>全屏显示(4:3)</PresentationFormat>
  <Paragraphs>151</Paragraphs>
  <Slides>21</Slides>
  <Notes>5</Notes>
  <HiddenSlides>1</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Arial</vt:lpstr>
      <vt:lpstr>微软雅黑</vt:lpstr>
      <vt:lpstr>隶书</vt:lpstr>
      <vt:lpstr>Calibri</vt:lpstr>
      <vt:lpstr>Arial Unicode MS</vt:lpstr>
      <vt:lpstr>Times New Roman</vt:lpstr>
      <vt:lpstr>FZLTZHK--GBK1-0</vt:lpstr>
      <vt:lpstr>Segoe Print</vt:lpstr>
      <vt:lpstr>华文行楷</vt:lpstr>
      <vt:lpstr>Office 主题</vt:lpstr>
      <vt:lpstr> </vt:lpstr>
      <vt:lpstr>PowerPoint 演示文稿</vt:lpstr>
      <vt:lpstr>PowerPoint 演示文稿</vt:lpstr>
      <vt:lpstr>PowerPoint 演示文稿</vt:lpstr>
      <vt:lpstr>数据库的定位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vector>
  </TitlesOfParts>
  <Compan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cheng he</dc:creator>
  <cp:lastModifiedBy>靳菊红</cp:lastModifiedBy>
  <cp:revision>103</cp:revision>
  <dcterms:created xsi:type="dcterms:W3CDTF">2014-03-26T03:26:00Z</dcterms:created>
  <dcterms:modified xsi:type="dcterms:W3CDTF">2021-03-29T01:50:37Z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2052-11.1.0.9192</vt:lpwstr>
  </property>
</Properties>
</file>